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6" r:id="rId4"/>
    <p:sldId id="267" r:id="rId5"/>
    <p:sldId id="268" r:id="rId6"/>
    <p:sldId id="269" r:id="rId7"/>
    <p:sldId id="270" r:id="rId8"/>
    <p:sldId id="271" r:id="rId9"/>
    <p:sldId id="265" r:id="rId10"/>
    <p:sldId id="275" r:id="rId11"/>
    <p:sldId id="273" r:id="rId12"/>
    <p:sldId id="274" r:id="rId13"/>
    <p:sldId id="262" r:id="rId14"/>
    <p:sldId id="276" r:id="rId15"/>
    <p:sldId id="264" r:id="rId16"/>
    <p:sldId id="277" r:id="rId17"/>
    <p:sldId id="278" r:id="rId18"/>
    <p:sldId id="259" r:id="rId19"/>
    <p:sldId id="279" r:id="rId20"/>
    <p:sldId id="280" r:id="rId21"/>
    <p:sldId id="281" r:id="rId22"/>
    <p:sldId id="263" r:id="rId23"/>
    <p:sldId id="282" r:id="rId24"/>
    <p:sldId id="293" r:id="rId25"/>
    <p:sldId id="294" r:id="rId26"/>
    <p:sldId id="296" r:id="rId27"/>
    <p:sldId id="297" r:id="rId28"/>
    <p:sldId id="298" r:id="rId29"/>
    <p:sldId id="299" r:id="rId30"/>
    <p:sldId id="260" r:id="rId31"/>
    <p:sldId id="300" r:id="rId32"/>
    <p:sldId id="261" r:id="rId33"/>
    <p:sldId id="301" r:id="rId34"/>
    <p:sldId id="304" r:id="rId35"/>
    <p:sldId id="303" r:id="rId36"/>
    <p:sldId id="305" r:id="rId37"/>
    <p:sldId id="306" r:id="rId38"/>
    <p:sldId id="307" r:id="rId39"/>
    <p:sldId id="308" r:id="rId40"/>
    <p:sldId id="309" r:id="rId41"/>
    <p:sldId id="310" r:id="rId42"/>
    <p:sldId id="314" r:id="rId43"/>
    <p:sldId id="311" r:id="rId44"/>
    <p:sldId id="313" r:id="rId45"/>
    <p:sldId id="312" r:id="rId46"/>
    <p:sldId id="315" r:id="rId47"/>
    <p:sldId id="316" r:id="rId48"/>
    <p:sldId id="317" r:id="rId49"/>
    <p:sldId id="320" r:id="rId50"/>
    <p:sldId id="323" r:id="rId51"/>
    <p:sldId id="318" r:id="rId52"/>
    <p:sldId id="321" r:id="rId53"/>
    <p:sldId id="322" r:id="rId54"/>
    <p:sldId id="324" r:id="rId55"/>
    <p:sldId id="325" r:id="rId56"/>
    <p:sldId id="326" r:id="rId57"/>
    <p:sldId id="327" r:id="rId58"/>
    <p:sldId id="328" r:id="rId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4T04:12:48.446"/>
    </inkml:context>
    <inkml:brush xml:id="br0">
      <inkml:brushProperty name="width" value="0.1" units="cm"/>
      <inkml:brushProperty name="height" value="0.1" units="cm"/>
      <inkml:brushProperty name="color" value="#FF0066"/>
    </inkml:brush>
  </inkml:definitions>
  <inkml:trace contextRef="#ctx0" brushRef="#br0">275 1591 24575,'0'-917'0,"-3"817"0,-17-112 0,17 199 0,0-1 0,-1 1 0,-9-20 0,8 20 0,0-1 0,-6-26 0,8 7 0,0-59 0,1 6 0,2 85 0,0 1 0,0 0 0,0-1 0,0 1 0,0 0 0,0-1 0,0 1 0,0-1 0,0 1 0,0 0 0,0-1 0,0 1 0,-1 0 0,1-1 0,0 1 0,0 0 0,0-1 0,0 1 0,-1 0 0,1-1 0,0 1 0,0 0 0,-1-1 0,1 1 0,0 0 0,-1 0 0,1-1 0,0 1 0,0 0 0,-1-1 0,-9 9 0,-11 25 0,19-29 0,-87 184 0,42-80 0,45-104 0,1-1 0,-1 0 0,0 0 0,0 0 0,0 0 0,0 0 0,-5 4 0,7-7 0,0 0 0,0 1 0,0-1 0,0 0 0,0 0 0,0 0 0,-1 0 0,1 0 0,0 0 0,0 0 0,0 0 0,0 0 0,0 0 0,0 0 0,-1 0 0,1 0 0,0 0 0,0 0 0,0 0 0,0 0 0,0 0 0,0 0 0,-1 0 0,1 0 0,0 0 0,0 0 0,0 0 0,0 0 0,0 0 0,0 0 0,-1 0 0,1 0 0,0 0 0,0 0 0,0 0 0,0 0 0,0 0 0,0 0 0,0-1 0,0 1 0,-1 0 0,1 0 0,0 0 0,0 0 0,0 0 0,0 0 0,0 0 0,0-1 0,0 1 0,0 0 0,0 0 0,0 0 0,0 0 0,0 0 0,2-19 0,2 2 22,2 1 0,0 0 0,1 1 0,1 0 1,9-15-1,-5 10-771,16-38 0,-20 35-6077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4T04:14:14.747"/>
    </inkml:context>
    <inkml:brush xml:id="br0">
      <inkml:brushProperty name="width" value="0.1" units="cm"/>
      <inkml:brushProperty name="height" value="0.1" units="cm"/>
      <inkml:brushProperty name="color" value="#FF0066"/>
    </inkml:brush>
  </inkml:definitions>
  <inkml:trace contextRef="#ctx0" brushRef="#br0">1505 2885 24575,'9'-21'0,"14"-11"0,4-4 0,-2-9 0,-2 4 0,0 4 0,-4 4 0,2 0 0,3-3 0,5-13 0,-1-1 0,-7 7-8191</inkml:trace>
  <inkml:trace contextRef="#ctx0" brushRef="#br0" timeOffset="1">1875 2491 24575,'0'5'0,"0"4"0,0 15 0,-4 15 0,-2 5 0,-3-1 0,-5-3 0,0-4 0,-6-5 0,0 2 0,4-1 0,5-7-8191</inkml:trace>
  <inkml:trace contextRef="#ctx0" brushRef="#br0" timeOffset="3">1455 3033 24575,'0'-8'0,"0"-7"0,13-6 0,12-11 0,2-4 0,1-1 0,4-6 0,0 3 0,-4-3 0,0 2 0,-3-2 0,5-1 0,7-1 0,1 6 0,-6 2 0,-4 7 0,-7 8-8191</inkml:trace>
  <inkml:trace contextRef="#ctx0" brushRef="#br0" timeOffset="4">3255 2244 24575</inkml:trace>
  <inkml:trace contextRef="#ctx0" brushRef="#br0" timeOffset="5">3255 2244 24575</inkml:trace>
  <inkml:trace contextRef="#ctx0" brushRef="#br0" timeOffset="6">3255 2220 24575,'0'0'-8191</inkml:trace>
  <inkml:trace contextRef="#ctx0" brushRef="#br0" timeOffset="7">3255 2220 24575,'0'0'-8191</inkml:trace>
  <inkml:trace contextRef="#ctx0" brushRef="#br0" timeOffset="8">16006 8558 24575</inkml:trace>
  <inkml:trace contextRef="#ctx0" brushRef="#br0" timeOffset="9">12183 1 24575,'0'0'-8191</inkml:trace>
  <inkml:trace contextRef="#ctx0" brushRef="#br0" timeOffset="10">12183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4T04:21:21.119"/>
    </inkml:context>
    <inkml:brush xml:id="br0">
      <inkml:brushProperty name="width" value="0.1" units="cm"/>
      <inkml:brushProperty name="height" value="0.1" units="cm"/>
      <inkml:brushProperty name="color" value="#FF0066"/>
    </inkml:brush>
  </inkml:definitions>
  <inkml:trace contextRef="#ctx0" brushRef="#br0">1 1 24575,'1'6'0,"0"0"0,1 1 0,0-1 0,0 0 0,0-1 0,1 1 0,0 0 0,0-1 0,0 1 0,1-1 0,-1 0 0,1 0 0,1 0 0,-1-1 0,8 6 0,6 10 0,78 84 0,42 51 0,-109-112 78,10 11-1521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4T04:21:39.598"/>
    </inkml:context>
    <inkml:brush xml:id="br0">
      <inkml:brushProperty name="width" value="0.1" units="cm"/>
      <inkml:brushProperty name="height" value="0.1" units="cm"/>
      <inkml:brushProperty name="color" value="#FF0066"/>
    </inkml:brush>
  </inkml:definitions>
  <inkml:trace contextRef="#ctx0" brushRef="#br0">0 0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B08645-BEC6-4B98-87EC-B8693FE1C04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67EFA29-DB76-4D66-B443-03F2EE0D2C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F771D4-189E-42F7-BF95-E7B4F8EEBE15}"/>
              </a:ext>
            </a:extLst>
          </p:cNvPr>
          <p:cNvSpPr>
            <a:spLocks noGrp="1"/>
          </p:cNvSpPr>
          <p:nvPr>
            <p:ph type="dt" sz="half" idx="10"/>
          </p:nvPr>
        </p:nvSpPr>
        <p:spPr/>
        <p:txBody>
          <a:bodyPr/>
          <a:lstStyle/>
          <a:p>
            <a:fld id="{5AA96872-8016-4934-A058-896A3EBF9ACC}" type="datetimeFigureOut">
              <a:rPr lang="zh-CN" altLang="en-US" smtClean="0"/>
              <a:t>2024/1/19</a:t>
            </a:fld>
            <a:endParaRPr lang="zh-CN" altLang="en-US"/>
          </a:p>
        </p:txBody>
      </p:sp>
      <p:sp>
        <p:nvSpPr>
          <p:cNvPr id="5" name="页脚占位符 4">
            <a:extLst>
              <a:ext uri="{FF2B5EF4-FFF2-40B4-BE49-F238E27FC236}">
                <a16:creationId xmlns:a16="http://schemas.microsoft.com/office/drawing/2014/main" id="{8108C1E9-5773-40CE-9EE0-54A8958626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2B8E1D-5B06-4C42-B1E8-890850720866}"/>
              </a:ext>
            </a:extLst>
          </p:cNvPr>
          <p:cNvSpPr>
            <a:spLocks noGrp="1"/>
          </p:cNvSpPr>
          <p:nvPr>
            <p:ph type="sldNum" sz="quarter" idx="12"/>
          </p:nvPr>
        </p:nvSpPr>
        <p:spPr/>
        <p:txBody>
          <a:bodyPr/>
          <a:lstStyle/>
          <a:p>
            <a:fld id="{8E3C7EE7-4A82-484F-A6C5-1976BA689021}" type="slidenum">
              <a:rPr lang="zh-CN" altLang="en-US" smtClean="0"/>
              <a:t>‹#›</a:t>
            </a:fld>
            <a:endParaRPr lang="zh-CN" altLang="en-US"/>
          </a:p>
        </p:txBody>
      </p:sp>
    </p:spTree>
    <p:extLst>
      <p:ext uri="{BB962C8B-B14F-4D97-AF65-F5344CB8AC3E}">
        <p14:creationId xmlns:p14="http://schemas.microsoft.com/office/powerpoint/2010/main" val="194204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2F3A9A-15C5-4625-9BDD-BE65F4C5EA8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612AF5C-89EE-4C70-B46B-D8430C90206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FB684F-B1D8-4FDC-9AA3-99B57560424C}"/>
              </a:ext>
            </a:extLst>
          </p:cNvPr>
          <p:cNvSpPr>
            <a:spLocks noGrp="1"/>
          </p:cNvSpPr>
          <p:nvPr>
            <p:ph type="dt" sz="half" idx="10"/>
          </p:nvPr>
        </p:nvSpPr>
        <p:spPr/>
        <p:txBody>
          <a:bodyPr/>
          <a:lstStyle/>
          <a:p>
            <a:fld id="{5AA96872-8016-4934-A058-896A3EBF9ACC}" type="datetimeFigureOut">
              <a:rPr lang="zh-CN" altLang="en-US" smtClean="0"/>
              <a:t>2024/1/19</a:t>
            </a:fld>
            <a:endParaRPr lang="zh-CN" altLang="en-US"/>
          </a:p>
        </p:txBody>
      </p:sp>
      <p:sp>
        <p:nvSpPr>
          <p:cNvPr id="5" name="页脚占位符 4">
            <a:extLst>
              <a:ext uri="{FF2B5EF4-FFF2-40B4-BE49-F238E27FC236}">
                <a16:creationId xmlns:a16="http://schemas.microsoft.com/office/drawing/2014/main" id="{BD3BB311-F7C4-49C3-854C-9E907A89B75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9FE2AC7-F604-4C24-89BA-BF344E3546BD}"/>
              </a:ext>
            </a:extLst>
          </p:cNvPr>
          <p:cNvSpPr>
            <a:spLocks noGrp="1"/>
          </p:cNvSpPr>
          <p:nvPr>
            <p:ph type="sldNum" sz="quarter" idx="12"/>
          </p:nvPr>
        </p:nvSpPr>
        <p:spPr/>
        <p:txBody>
          <a:bodyPr/>
          <a:lstStyle/>
          <a:p>
            <a:fld id="{8E3C7EE7-4A82-484F-A6C5-1976BA689021}" type="slidenum">
              <a:rPr lang="zh-CN" altLang="en-US" smtClean="0"/>
              <a:t>‹#›</a:t>
            </a:fld>
            <a:endParaRPr lang="zh-CN" altLang="en-US"/>
          </a:p>
        </p:txBody>
      </p:sp>
    </p:spTree>
    <p:extLst>
      <p:ext uri="{BB962C8B-B14F-4D97-AF65-F5344CB8AC3E}">
        <p14:creationId xmlns:p14="http://schemas.microsoft.com/office/powerpoint/2010/main" val="2778120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70EEBC-73F9-41A0-936D-520EF84C82D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171AE3D-00C3-4AE5-BCE8-DDD96D1F83D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B25471-88EF-4935-A966-8B7333EED373}"/>
              </a:ext>
            </a:extLst>
          </p:cNvPr>
          <p:cNvSpPr>
            <a:spLocks noGrp="1"/>
          </p:cNvSpPr>
          <p:nvPr>
            <p:ph type="dt" sz="half" idx="10"/>
          </p:nvPr>
        </p:nvSpPr>
        <p:spPr/>
        <p:txBody>
          <a:bodyPr/>
          <a:lstStyle/>
          <a:p>
            <a:fld id="{5AA96872-8016-4934-A058-896A3EBF9ACC}" type="datetimeFigureOut">
              <a:rPr lang="zh-CN" altLang="en-US" smtClean="0"/>
              <a:t>2024/1/19</a:t>
            </a:fld>
            <a:endParaRPr lang="zh-CN" altLang="en-US"/>
          </a:p>
        </p:txBody>
      </p:sp>
      <p:sp>
        <p:nvSpPr>
          <p:cNvPr id="5" name="页脚占位符 4">
            <a:extLst>
              <a:ext uri="{FF2B5EF4-FFF2-40B4-BE49-F238E27FC236}">
                <a16:creationId xmlns:a16="http://schemas.microsoft.com/office/drawing/2014/main" id="{BD6242B1-58E1-4450-92C0-61CCC6A95B8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FB87F9-92A9-4EC4-804F-377FACB4D65C}"/>
              </a:ext>
            </a:extLst>
          </p:cNvPr>
          <p:cNvSpPr>
            <a:spLocks noGrp="1"/>
          </p:cNvSpPr>
          <p:nvPr>
            <p:ph type="sldNum" sz="quarter" idx="12"/>
          </p:nvPr>
        </p:nvSpPr>
        <p:spPr/>
        <p:txBody>
          <a:bodyPr/>
          <a:lstStyle/>
          <a:p>
            <a:fld id="{8E3C7EE7-4A82-484F-A6C5-1976BA689021}" type="slidenum">
              <a:rPr lang="zh-CN" altLang="en-US" smtClean="0"/>
              <a:t>‹#›</a:t>
            </a:fld>
            <a:endParaRPr lang="zh-CN" altLang="en-US"/>
          </a:p>
        </p:txBody>
      </p:sp>
    </p:spTree>
    <p:extLst>
      <p:ext uri="{BB962C8B-B14F-4D97-AF65-F5344CB8AC3E}">
        <p14:creationId xmlns:p14="http://schemas.microsoft.com/office/powerpoint/2010/main" val="285262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8567-ABF5-4FEE-B8F8-78BF7BC1A67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45FD31-77E8-497F-AF4E-0FBA4A2EB73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5F5E0F5-9C7E-4677-A5BE-7E871890F9B2}"/>
              </a:ext>
            </a:extLst>
          </p:cNvPr>
          <p:cNvSpPr>
            <a:spLocks noGrp="1"/>
          </p:cNvSpPr>
          <p:nvPr>
            <p:ph type="dt" sz="half" idx="10"/>
          </p:nvPr>
        </p:nvSpPr>
        <p:spPr/>
        <p:txBody>
          <a:bodyPr/>
          <a:lstStyle/>
          <a:p>
            <a:fld id="{5AA96872-8016-4934-A058-896A3EBF9ACC}" type="datetimeFigureOut">
              <a:rPr lang="zh-CN" altLang="en-US" smtClean="0"/>
              <a:t>2024/1/19</a:t>
            </a:fld>
            <a:endParaRPr lang="zh-CN" altLang="en-US"/>
          </a:p>
        </p:txBody>
      </p:sp>
      <p:sp>
        <p:nvSpPr>
          <p:cNvPr id="5" name="页脚占位符 4">
            <a:extLst>
              <a:ext uri="{FF2B5EF4-FFF2-40B4-BE49-F238E27FC236}">
                <a16:creationId xmlns:a16="http://schemas.microsoft.com/office/drawing/2014/main" id="{B02DCC06-41E0-422C-8431-35C629BFF4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C3739A-781C-431B-953E-0B87FDD12868}"/>
              </a:ext>
            </a:extLst>
          </p:cNvPr>
          <p:cNvSpPr>
            <a:spLocks noGrp="1"/>
          </p:cNvSpPr>
          <p:nvPr>
            <p:ph type="sldNum" sz="quarter" idx="12"/>
          </p:nvPr>
        </p:nvSpPr>
        <p:spPr/>
        <p:txBody>
          <a:bodyPr/>
          <a:lstStyle/>
          <a:p>
            <a:fld id="{8E3C7EE7-4A82-484F-A6C5-1976BA689021}" type="slidenum">
              <a:rPr lang="zh-CN" altLang="en-US" smtClean="0"/>
              <a:t>‹#›</a:t>
            </a:fld>
            <a:endParaRPr lang="zh-CN" altLang="en-US"/>
          </a:p>
        </p:txBody>
      </p:sp>
    </p:spTree>
    <p:extLst>
      <p:ext uri="{BB962C8B-B14F-4D97-AF65-F5344CB8AC3E}">
        <p14:creationId xmlns:p14="http://schemas.microsoft.com/office/powerpoint/2010/main" val="554566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1D5D8E-492D-4544-AAFC-08A56D04E83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6F2414-9C22-47BD-B8EF-6FF47C8F06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893B38D-6747-464C-844F-A3F95BB58DE5}"/>
              </a:ext>
            </a:extLst>
          </p:cNvPr>
          <p:cNvSpPr>
            <a:spLocks noGrp="1"/>
          </p:cNvSpPr>
          <p:nvPr>
            <p:ph type="dt" sz="half" idx="10"/>
          </p:nvPr>
        </p:nvSpPr>
        <p:spPr/>
        <p:txBody>
          <a:bodyPr/>
          <a:lstStyle/>
          <a:p>
            <a:fld id="{5AA96872-8016-4934-A058-896A3EBF9ACC}" type="datetimeFigureOut">
              <a:rPr lang="zh-CN" altLang="en-US" smtClean="0"/>
              <a:t>2024/1/19</a:t>
            </a:fld>
            <a:endParaRPr lang="zh-CN" altLang="en-US"/>
          </a:p>
        </p:txBody>
      </p:sp>
      <p:sp>
        <p:nvSpPr>
          <p:cNvPr id="5" name="页脚占位符 4">
            <a:extLst>
              <a:ext uri="{FF2B5EF4-FFF2-40B4-BE49-F238E27FC236}">
                <a16:creationId xmlns:a16="http://schemas.microsoft.com/office/drawing/2014/main" id="{E1CE40A2-E815-4268-A4A9-5133CB12EB1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5418AF-4004-4B79-BF17-03FB1C5AE25B}"/>
              </a:ext>
            </a:extLst>
          </p:cNvPr>
          <p:cNvSpPr>
            <a:spLocks noGrp="1"/>
          </p:cNvSpPr>
          <p:nvPr>
            <p:ph type="sldNum" sz="quarter" idx="12"/>
          </p:nvPr>
        </p:nvSpPr>
        <p:spPr/>
        <p:txBody>
          <a:bodyPr/>
          <a:lstStyle/>
          <a:p>
            <a:fld id="{8E3C7EE7-4A82-484F-A6C5-1976BA689021}" type="slidenum">
              <a:rPr lang="zh-CN" altLang="en-US" smtClean="0"/>
              <a:t>‹#›</a:t>
            </a:fld>
            <a:endParaRPr lang="zh-CN" altLang="en-US"/>
          </a:p>
        </p:txBody>
      </p:sp>
    </p:spTree>
    <p:extLst>
      <p:ext uri="{BB962C8B-B14F-4D97-AF65-F5344CB8AC3E}">
        <p14:creationId xmlns:p14="http://schemas.microsoft.com/office/powerpoint/2010/main" val="1881990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0EF0A-55B1-45BD-BA25-B10C1AA091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409BFC8-71EC-496C-96FE-DC08ED923A1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8D4A1D1-8A8B-48EF-9F67-CD76EC38D72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09351A6-9330-4999-A5FD-F804DB612190}"/>
              </a:ext>
            </a:extLst>
          </p:cNvPr>
          <p:cNvSpPr>
            <a:spLocks noGrp="1"/>
          </p:cNvSpPr>
          <p:nvPr>
            <p:ph type="dt" sz="half" idx="10"/>
          </p:nvPr>
        </p:nvSpPr>
        <p:spPr/>
        <p:txBody>
          <a:bodyPr/>
          <a:lstStyle/>
          <a:p>
            <a:fld id="{5AA96872-8016-4934-A058-896A3EBF9ACC}" type="datetimeFigureOut">
              <a:rPr lang="zh-CN" altLang="en-US" smtClean="0"/>
              <a:t>2024/1/19</a:t>
            </a:fld>
            <a:endParaRPr lang="zh-CN" altLang="en-US"/>
          </a:p>
        </p:txBody>
      </p:sp>
      <p:sp>
        <p:nvSpPr>
          <p:cNvPr id="6" name="页脚占位符 5">
            <a:extLst>
              <a:ext uri="{FF2B5EF4-FFF2-40B4-BE49-F238E27FC236}">
                <a16:creationId xmlns:a16="http://schemas.microsoft.com/office/drawing/2014/main" id="{A0ECB60E-53AE-4102-944C-DDB37A87021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099CF87-F4BE-4352-9A86-52632F455C46}"/>
              </a:ext>
            </a:extLst>
          </p:cNvPr>
          <p:cNvSpPr>
            <a:spLocks noGrp="1"/>
          </p:cNvSpPr>
          <p:nvPr>
            <p:ph type="sldNum" sz="quarter" idx="12"/>
          </p:nvPr>
        </p:nvSpPr>
        <p:spPr/>
        <p:txBody>
          <a:bodyPr/>
          <a:lstStyle/>
          <a:p>
            <a:fld id="{8E3C7EE7-4A82-484F-A6C5-1976BA689021}" type="slidenum">
              <a:rPr lang="zh-CN" altLang="en-US" smtClean="0"/>
              <a:t>‹#›</a:t>
            </a:fld>
            <a:endParaRPr lang="zh-CN" altLang="en-US"/>
          </a:p>
        </p:txBody>
      </p:sp>
    </p:spTree>
    <p:extLst>
      <p:ext uri="{BB962C8B-B14F-4D97-AF65-F5344CB8AC3E}">
        <p14:creationId xmlns:p14="http://schemas.microsoft.com/office/powerpoint/2010/main" val="3368527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41D0BC-DCF8-4C49-A3B3-E5FA35306BD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FB28318-E98F-4198-81A4-9F6C325FBD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A10AD6-72C1-450C-80F6-35D711032FD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339FCE7-976D-40F4-958C-97A67E6750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97145FF-0CE6-4E66-9FAA-80F5FB28377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22A55C-E1EE-4F26-863E-7CD44B05FC57}"/>
              </a:ext>
            </a:extLst>
          </p:cNvPr>
          <p:cNvSpPr>
            <a:spLocks noGrp="1"/>
          </p:cNvSpPr>
          <p:nvPr>
            <p:ph type="dt" sz="half" idx="10"/>
          </p:nvPr>
        </p:nvSpPr>
        <p:spPr/>
        <p:txBody>
          <a:bodyPr/>
          <a:lstStyle/>
          <a:p>
            <a:fld id="{5AA96872-8016-4934-A058-896A3EBF9ACC}" type="datetimeFigureOut">
              <a:rPr lang="zh-CN" altLang="en-US" smtClean="0"/>
              <a:t>2024/1/19</a:t>
            </a:fld>
            <a:endParaRPr lang="zh-CN" altLang="en-US"/>
          </a:p>
        </p:txBody>
      </p:sp>
      <p:sp>
        <p:nvSpPr>
          <p:cNvPr id="8" name="页脚占位符 7">
            <a:extLst>
              <a:ext uri="{FF2B5EF4-FFF2-40B4-BE49-F238E27FC236}">
                <a16:creationId xmlns:a16="http://schemas.microsoft.com/office/drawing/2014/main" id="{E5347302-0147-4A04-A36C-002EC3DF45B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131F7D3-6F33-4520-85AC-5BE46784177D}"/>
              </a:ext>
            </a:extLst>
          </p:cNvPr>
          <p:cNvSpPr>
            <a:spLocks noGrp="1"/>
          </p:cNvSpPr>
          <p:nvPr>
            <p:ph type="sldNum" sz="quarter" idx="12"/>
          </p:nvPr>
        </p:nvSpPr>
        <p:spPr/>
        <p:txBody>
          <a:bodyPr/>
          <a:lstStyle/>
          <a:p>
            <a:fld id="{8E3C7EE7-4A82-484F-A6C5-1976BA689021}" type="slidenum">
              <a:rPr lang="zh-CN" altLang="en-US" smtClean="0"/>
              <a:t>‹#›</a:t>
            </a:fld>
            <a:endParaRPr lang="zh-CN" altLang="en-US"/>
          </a:p>
        </p:txBody>
      </p:sp>
    </p:spTree>
    <p:extLst>
      <p:ext uri="{BB962C8B-B14F-4D97-AF65-F5344CB8AC3E}">
        <p14:creationId xmlns:p14="http://schemas.microsoft.com/office/powerpoint/2010/main" val="1404086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1DDF10-1A52-44B1-8437-FCA3B0B3AB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4AA33AD-77B2-4BD5-976F-EF548DA7F0BB}"/>
              </a:ext>
            </a:extLst>
          </p:cNvPr>
          <p:cNvSpPr>
            <a:spLocks noGrp="1"/>
          </p:cNvSpPr>
          <p:nvPr>
            <p:ph type="dt" sz="half" idx="10"/>
          </p:nvPr>
        </p:nvSpPr>
        <p:spPr/>
        <p:txBody>
          <a:bodyPr/>
          <a:lstStyle/>
          <a:p>
            <a:fld id="{5AA96872-8016-4934-A058-896A3EBF9ACC}" type="datetimeFigureOut">
              <a:rPr lang="zh-CN" altLang="en-US" smtClean="0"/>
              <a:t>2024/1/19</a:t>
            </a:fld>
            <a:endParaRPr lang="zh-CN" altLang="en-US"/>
          </a:p>
        </p:txBody>
      </p:sp>
      <p:sp>
        <p:nvSpPr>
          <p:cNvPr id="4" name="页脚占位符 3">
            <a:extLst>
              <a:ext uri="{FF2B5EF4-FFF2-40B4-BE49-F238E27FC236}">
                <a16:creationId xmlns:a16="http://schemas.microsoft.com/office/drawing/2014/main" id="{A1312494-E9CB-41DD-9CB2-1AADD39FB71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FF07863-D140-4B4F-8DF4-4E54CFBD2A02}"/>
              </a:ext>
            </a:extLst>
          </p:cNvPr>
          <p:cNvSpPr>
            <a:spLocks noGrp="1"/>
          </p:cNvSpPr>
          <p:nvPr>
            <p:ph type="sldNum" sz="quarter" idx="12"/>
          </p:nvPr>
        </p:nvSpPr>
        <p:spPr/>
        <p:txBody>
          <a:bodyPr/>
          <a:lstStyle/>
          <a:p>
            <a:fld id="{8E3C7EE7-4A82-484F-A6C5-1976BA689021}" type="slidenum">
              <a:rPr lang="zh-CN" altLang="en-US" smtClean="0"/>
              <a:t>‹#›</a:t>
            </a:fld>
            <a:endParaRPr lang="zh-CN" altLang="en-US"/>
          </a:p>
        </p:txBody>
      </p:sp>
    </p:spTree>
    <p:extLst>
      <p:ext uri="{BB962C8B-B14F-4D97-AF65-F5344CB8AC3E}">
        <p14:creationId xmlns:p14="http://schemas.microsoft.com/office/powerpoint/2010/main" val="1940080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6906EB-0C55-44EF-AB73-8DFF5AAAAA9A}"/>
              </a:ext>
            </a:extLst>
          </p:cNvPr>
          <p:cNvSpPr>
            <a:spLocks noGrp="1"/>
          </p:cNvSpPr>
          <p:nvPr>
            <p:ph type="dt" sz="half" idx="10"/>
          </p:nvPr>
        </p:nvSpPr>
        <p:spPr/>
        <p:txBody>
          <a:bodyPr/>
          <a:lstStyle/>
          <a:p>
            <a:fld id="{5AA96872-8016-4934-A058-896A3EBF9ACC}" type="datetimeFigureOut">
              <a:rPr lang="zh-CN" altLang="en-US" smtClean="0"/>
              <a:t>2024/1/19</a:t>
            </a:fld>
            <a:endParaRPr lang="zh-CN" altLang="en-US"/>
          </a:p>
        </p:txBody>
      </p:sp>
      <p:sp>
        <p:nvSpPr>
          <p:cNvPr id="3" name="页脚占位符 2">
            <a:extLst>
              <a:ext uri="{FF2B5EF4-FFF2-40B4-BE49-F238E27FC236}">
                <a16:creationId xmlns:a16="http://schemas.microsoft.com/office/drawing/2014/main" id="{58A2551C-C602-4327-BDEB-EB6E5F8325D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0F3138C-E4A9-480C-98A6-774F070A0FBF}"/>
              </a:ext>
            </a:extLst>
          </p:cNvPr>
          <p:cNvSpPr>
            <a:spLocks noGrp="1"/>
          </p:cNvSpPr>
          <p:nvPr>
            <p:ph type="sldNum" sz="quarter" idx="12"/>
          </p:nvPr>
        </p:nvSpPr>
        <p:spPr/>
        <p:txBody>
          <a:bodyPr/>
          <a:lstStyle/>
          <a:p>
            <a:fld id="{8E3C7EE7-4A82-484F-A6C5-1976BA689021}" type="slidenum">
              <a:rPr lang="zh-CN" altLang="en-US" smtClean="0"/>
              <a:t>‹#›</a:t>
            </a:fld>
            <a:endParaRPr lang="zh-CN" altLang="en-US"/>
          </a:p>
        </p:txBody>
      </p:sp>
    </p:spTree>
    <p:extLst>
      <p:ext uri="{BB962C8B-B14F-4D97-AF65-F5344CB8AC3E}">
        <p14:creationId xmlns:p14="http://schemas.microsoft.com/office/powerpoint/2010/main" val="2372089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BE9CE3-6AA5-4B8C-959B-A3AA45CBEFA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A7CE9B-B61D-46DA-B07F-26E7578D62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DC6C57-B1E7-4A8D-B33B-6A8E7A54D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E6B788-E5D8-4548-990E-32F56AB8BD43}"/>
              </a:ext>
            </a:extLst>
          </p:cNvPr>
          <p:cNvSpPr>
            <a:spLocks noGrp="1"/>
          </p:cNvSpPr>
          <p:nvPr>
            <p:ph type="dt" sz="half" idx="10"/>
          </p:nvPr>
        </p:nvSpPr>
        <p:spPr/>
        <p:txBody>
          <a:bodyPr/>
          <a:lstStyle/>
          <a:p>
            <a:fld id="{5AA96872-8016-4934-A058-896A3EBF9ACC}" type="datetimeFigureOut">
              <a:rPr lang="zh-CN" altLang="en-US" smtClean="0"/>
              <a:t>2024/1/19</a:t>
            </a:fld>
            <a:endParaRPr lang="zh-CN" altLang="en-US"/>
          </a:p>
        </p:txBody>
      </p:sp>
      <p:sp>
        <p:nvSpPr>
          <p:cNvPr id="6" name="页脚占位符 5">
            <a:extLst>
              <a:ext uri="{FF2B5EF4-FFF2-40B4-BE49-F238E27FC236}">
                <a16:creationId xmlns:a16="http://schemas.microsoft.com/office/drawing/2014/main" id="{27813B50-4C92-4B90-9559-78B436FBCB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FB5BDFD-46FE-4274-9337-2AEEA3FEFBC1}"/>
              </a:ext>
            </a:extLst>
          </p:cNvPr>
          <p:cNvSpPr>
            <a:spLocks noGrp="1"/>
          </p:cNvSpPr>
          <p:nvPr>
            <p:ph type="sldNum" sz="quarter" idx="12"/>
          </p:nvPr>
        </p:nvSpPr>
        <p:spPr/>
        <p:txBody>
          <a:bodyPr/>
          <a:lstStyle/>
          <a:p>
            <a:fld id="{8E3C7EE7-4A82-484F-A6C5-1976BA689021}" type="slidenum">
              <a:rPr lang="zh-CN" altLang="en-US" smtClean="0"/>
              <a:t>‹#›</a:t>
            </a:fld>
            <a:endParaRPr lang="zh-CN" altLang="en-US"/>
          </a:p>
        </p:txBody>
      </p:sp>
    </p:spTree>
    <p:extLst>
      <p:ext uri="{BB962C8B-B14F-4D97-AF65-F5344CB8AC3E}">
        <p14:creationId xmlns:p14="http://schemas.microsoft.com/office/powerpoint/2010/main" val="875472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3E54C-373F-4440-BC95-33FEF3E04D5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F0E69F0-914C-42D6-B8D0-B6D7E537E6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0851B7E-0349-4130-8954-D1A14A6AD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9B37AA-AED2-4497-BC77-E112999CCEAF}"/>
              </a:ext>
            </a:extLst>
          </p:cNvPr>
          <p:cNvSpPr>
            <a:spLocks noGrp="1"/>
          </p:cNvSpPr>
          <p:nvPr>
            <p:ph type="dt" sz="half" idx="10"/>
          </p:nvPr>
        </p:nvSpPr>
        <p:spPr/>
        <p:txBody>
          <a:bodyPr/>
          <a:lstStyle/>
          <a:p>
            <a:fld id="{5AA96872-8016-4934-A058-896A3EBF9ACC}" type="datetimeFigureOut">
              <a:rPr lang="zh-CN" altLang="en-US" smtClean="0"/>
              <a:t>2024/1/19</a:t>
            </a:fld>
            <a:endParaRPr lang="zh-CN" altLang="en-US"/>
          </a:p>
        </p:txBody>
      </p:sp>
      <p:sp>
        <p:nvSpPr>
          <p:cNvPr id="6" name="页脚占位符 5">
            <a:extLst>
              <a:ext uri="{FF2B5EF4-FFF2-40B4-BE49-F238E27FC236}">
                <a16:creationId xmlns:a16="http://schemas.microsoft.com/office/drawing/2014/main" id="{B4B7F85D-3C33-469B-A497-9EF03EB5BF8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B0F6A19-22B0-4C8E-8A3D-A91B7E6B51C5}"/>
              </a:ext>
            </a:extLst>
          </p:cNvPr>
          <p:cNvSpPr>
            <a:spLocks noGrp="1"/>
          </p:cNvSpPr>
          <p:nvPr>
            <p:ph type="sldNum" sz="quarter" idx="12"/>
          </p:nvPr>
        </p:nvSpPr>
        <p:spPr/>
        <p:txBody>
          <a:bodyPr/>
          <a:lstStyle/>
          <a:p>
            <a:fld id="{8E3C7EE7-4A82-484F-A6C5-1976BA689021}" type="slidenum">
              <a:rPr lang="zh-CN" altLang="en-US" smtClean="0"/>
              <a:t>‹#›</a:t>
            </a:fld>
            <a:endParaRPr lang="zh-CN" altLang="en-US"/>
          </a:p>
        </p:txBody>
      </p:sp>
    </p:spTree>
    <p:extLst>
      <p:ext uri="{BB962C8B-B14F-4D97-AF65-F5344CB8AC3E}">
        <p14:creationId xmlns:p14="http://schemas.microsoft.com/office/powerpoint/2010/main" val="3091604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7AF1396-0956-4796-8BB8-F17A0F3CEB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EB7E5CB-4040-447E-B5FB-238D9FD794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C0B3B0-1518-417B-A5DD-E79218659A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A96872-8016-4934-A058-896A3EBF9ACC}" type="datetimeFigureOut">
              <a:rPr lang="zh-CN" altLang="en-US" smtClean="0"/>
              <a:t>2024/1/19</a:t>
            </a:fld>
            <a:endParaRPr lang="zh-CN" altLang="en-US"/>
          </a:p>
        </p:txBody>
      </p:sp>
      <p:sp>
        <p:nvSpPr>
          <p:cNvPr id="5" name="页脚占位符 4">
            <a:extLst>
              <a:ext uri="{FF2B5EF4-FFF2-40B4-BE49-F238E27FC236}">
                <a16:creationId xmlns:a16="http://schemas.microsoft.com/office/drawing/2014/main" id="{75A4FFC4-1872-438B-9120-A789B5A2B2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AC4AE38-91A2-45AD-9D48-80D2ABEEA3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3C7EE7-4A82-484F-A6C5-1976BA689021}" type="slidenum">
              <a:rPr lang="zh-CN" altLang="en-US" smtClean="0"/>
              <a:t>‹#›</a:t>
            </a:fld>
            <a:endParaRPr lang="zh-CN" altLang="en-US"/>
          </a:p>
        </p:txBody>
      </p:sp>
    </p:spTree>
    <p:extLst>
      <p:ext uri="{BB962C8B-B14F-4D97-AF65-F5344CB8AC3E}">
        <p14:creationId xmlns:p14="http://schemas.microsoft.com/office/powerpoint/2010/main" val="1955787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baike.baidu.com/item/%E8%A7%A3%E9%87%8A%E6%80%A7%E8%AF%AD%E8%A8%80/4665504?fromModule=lemma_inlink" TargetMode="External"/><Relationship Id="rId2" Type="http://schemas.openxmlformats.org/officeDocument/2006/relationships/hyperlink" Target="https://baike.baidu.com/item/%E9%9D%A2%E5%90%91%E5%AF%B9%E8%B1%A1/2262089?fromModule=lemma_inlink" TargetMode="Externa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hyperlink" Target="SURF/week8/&#21521;&#19978;&#31661;&#22836;.py" TargetMode="External"/><Relationship Id="rId1" Type="http://schemas.openxmlformats.org/officeDocument/2006/relationships/slideLayout" Target="../slideLayouts/slideLayout2.xml"/><Relationship Id="rId6" Type="http://schemas.openxmlformats.org/officeDocument/2006/relationships/hyperlink" Target="&#21521;&#21491;&#31661;&#22836;.py" TargetMode="External"/><Relationship Id="rId5" Type="http://schemas.openxmlformats.org/officeDocument/2006/relationships/image" Target="../media/image58.png"/><Relationship Id="rId4" Type="http://schemas.openxmlformats.org/officeDocument/2006/relationships/hyperlink" Target="SURF/week8/&#21521;&#24038;&#31661;&#22836;.py"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www.pentacom.jp/pentacom/bitfontmaker2/"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www.pentacom.jp/pentacom/bitfontmaker2/"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customXml" Target="../ink/ink2.xml"/><Relationship Id="rId4" Type="http://schemas.openxmlformats.org/officeDocument/2006/relationships/image" Target="../media/image2.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BE12E-6B01-4942-A170-3CDF14A19D48}"/>
              </a:ext>
            </a:extLst>
          </p:cNvPr>
          <p:cNvSpPr>
            <a:spLocks noGrp="1"/>
          </p:cNvSpPr>
          <p:nvPr>
            <p:ph type="ctrTitle"/>
          </p:nvPr>
        </p:nvSpPr>
        <p:spPr/>
        <p:txBody>
          <a:bodyPr/>
          <a:lstStyle/>
          <a:p>
            <a:r>
              <a:rPr lang="en-US" altLang="zh-CN" dirty="0"/>
              <a:t>SURF Task3</a:t>
            </a:r>
            <a:endParaRPr lang="zh-CN" altLang="en-US" dirty="0"/>
          </a:p>
        </p:txBody>
      </p:sp>
      <p:sp>
        <p:nvSpPr>
          <p:cNvPr id="3" name="副标题 2">
            <a:extLst>
              <a:ext uri="{FF2B5EF4-FFF2-40B4-BE49-F238E27FC236}">
                <a16:creationId xmlns:a16="http://schemas.microsoft.com/office/drawing/2014/main" id="{6E8A7F57-2824-45C1-A619-E692E917DD46}"/>
              </a:ext>
            </a:extLst>
          </p:cNvPr>
          <p:cNvSpPr>
            <a:spLocks noGrp="1"/>
          </p:cNvSpPr>
          <p:nvPr>
            <p:ph type="subTitle" idx="1"/>
          </p:nvPr>
        </p:nvSpPr>
        <p:spPr/>
        <p:txBody>
          <a:bodyPr/>
          <a:lstStyle/>
          <a:p>
            <a:r>
              <a:rPr lang="en-US" altLang="zh-CN" dirty="0"/>
              <a:t>UI design to show the traffic situation around the vehicle </a:t>
            </a:r>
            <a:endParaRPr lang="zh-CN" altLang="en-US" dirty="0"/>
          </a:p>
        </p:txBody>
      </p:sp>
    </p:spTree>
    <p:extLst>
      <p:ext uri="{BB962C8B-B14F-4D97-AF65-F5344CB8AC3E}">
        <p14:creationId xmlns:p14="http://schemas.microsoft.com/office/powerpoint/2010/main" val="3187202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AEB67B-B9B4-4528-B062-FCE44743CD94}"/>
              </a:ext>
            </a:extLst>
          </p:cNvPr>
          <p:cNvSpPr>
            <a:spLocks noGrp="1"/>
          </p:cNvSpPr>
          <p:nvPr>
            <p:ph type="title"/>
          </p:nvPr>
        </p:nvSpPr>
        <p:spPr>
          <a:xfrm>
            <a:off x="965170" y="1736883"/>
            <a:ext cx="10515600" cy="1325563"/>
          </a:xfrm>
        </p:spPr>
        <p:txBody>
          <a:bodyPr>
            <a:normAutofit/>
          </a:bodyPr>
          <a:lstStyle/>
          <a:p>
            <a:r>
              <a:rPr lang="zh-CN" altLang="en-US" sz="3200" b="1" dirty="0"/>
              <a:t>开发者的建议</a:t>
            </a:r>
          </a:p>
        </p:txBody>
      </p:sp>
      <p:pic>
        <p:nvPicPr>
          <p:cNvPr id="5" name="内容占位符 4">
            <a:extLst>
              <a:ext uri="{FF2B5EF4-FFF2-40B4-BE49-F238E27FC236}">
                <a16:creationId xmlns:a16="http://schemas.microsoft.com/office/drawing/2014/main" id="{C1F95A9E-F9B8-499A-B19E-69C7247B011A}"/>
              </a:ext>
            </a:extLst>
          </p:cNvPr>
          <p:cNvPicPr>
            <a:picLocks noGrp="1" noChangeAspect="1"/>
          </p:cNvPicPr>
          <p:nvPr>
            <p:ph idx="1"/>
          </p:nvPr>
        </p:nvPicPr>
        <p:blipFill>
          <a:blip r:embed="rId2"/>
          <a:stretch>
            <a:fillRect/>
          </a:stretch>
        </p:blipFill>
        <p:spPr>
          <a:xfrm>
            <a:off x="711230" y="2737326"/>
            <a:ext cx="9573754" cy="3287712"/>
          </a:xfrm>
        </p:spPr>
      </p:pic>
      <p:sp>
        <p:nvSpPr>
          <p:cNvPr id="4" name="标题 1">
            <a:extLst>
              <a:ext uri="{FF2B5EF4-FFF2-40B4-BE49-F238E27FC236}">
                <a16:creationId xmlns:a16="http://schemas.microsoft.com/office/drawing/2014/main" id="{E565731C-77AD-42CF-BDAF-06F42FEFE051}"/>
              </a:ext>
            </a:extLst>
          </p:cNvPr>
          <p:cNvSpPr txBox="1">
            <a:spLocks/>
          </p:cNvSpPr>
          <p:nvPr/>
        </p:nvSpPr>
        <p:spPr>
          <a:xfrm>
            <a:off x="965170" y="552133"/>
            <a:ext cx="112420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尝试使用计算机图形学中的</a:t>
            </a:r>
            <a:r>
              <a:rPr lang="zh-CN" altLang="en-US" b="1" dirty="0">
                <a:solidFill>
                  <a:srgbClr val="FF0000"/>
                </a:solidFill>
              </a:rPr>
              <a:t>纹理</a:t>
            </a:r>
            <a:r>
              <a:rPr lang="en-US" altLang="zh-CN" b="1" dirty="0">
                <a:solidFill>
                  <a:srgbClr val="FF0000"/>
                </a:solidFill>
              </a:rPr>
              <a:t>(Texture)</a:t>
            </a:r>
            <a:r>
              <a:rPr lang="zh-CN" altLang="en-US" b="1" dirty="0"/>
              <a:t>系统</a:t>
            </a:r>
          </a:p>
        </p:txBody>
      </p:sp>
    </p:spTree>
    <p:extLst>
      <p:ext uri="{BB962C8B-B14F-4D97-AF65-F5344CB8AC3E}">
        <p14:creationId xmlns:p14="http://schemas.microsoft.com/office/powerpoint/2010/main" val="446359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5F451-41E6-4F3D-8BE4-574F01250A39}"/>
              </a:ext>
            </a:extLst>
          </p:cNvPr>
          <p:cNvSpPr>
            <a:spLocks noGrp="1"/>
          </p:cNvSpPr>
          <p:nvPr>
            <p:ph type="title"/>
          </p:nvPr>
        </p:nvSpPr>
        <p:spPr/>
        <p:txBody>
          <a:bodyPr/>
          <a:lstStyle/>
          <a:p>
            <a:r>
              <a:rPr lang="zh-CN" altLang="en-US" b="1" dirty="0"/>
              <a:t>具体步骤</a:t>
            </a:r>
          </a:p>
        </p:txBody>
      </p:sp>
      <p:sp>
        <p:nvSpPr>
          <p:cNvPr id="3" name="内容占位符 2">
            <a:extLst>
              <a:ext uri="{FF2B5EF4-FFF2-40B4-BE49-F238E27FC236}">
                <a16:creationId xmlns:a16="http://schemas.microsoft.com/office/drawing/2014/main" id="{3B2EE37E-C478-4B39-94FD-B5C28F3E74A7}"/>
              </a:ext>
            </a:extLst>
          </p:cNvPr>
          <p:cNvSpPr>
            <a:spLocks noGrp="1"/>
          </p:cNvSpPr>
          <p:nvPr>
            <p:ph idx="1"/>
          </p:nvPr>
        </p:nvSpPr>
        <p:spPr/>
        <p:txBody>
          <a:bodyPr>
            <a:normAutofit fontScale="92500" lnSpcReduction="10000"/>
          </a:bodyPr>
          <a:lstStyle/>
          <a:p>
            <a:pPr marL="342900" lvl="0" indent="-342900" algn="l">
              <a:buFont typeface="+mj-lt"/>
              <a:buAutoNum type="arabicPeriod"/>
              <a:tabLst>
                <a:tab pos="457200" algn="l"/>
              </a:tabLst>
            </a:pPr>
            <a:r>
              <a:rPr lang="zh-CN" altLang="zh-CN" sz="2400"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创建</a:t>
            </a:r>
            <a:r>
              <a:rPr lang="en-US" altLang="zh-CN" sz="2400" kern="0" dirty="0">
                <a:solidFill>
                  <a:srgbClr val="374151"/>
                </a:solidFill>
                <a:effectLst/>
                <a:latin typeface="Segoe UI" panose="020B0502040204020203" pitchFamily="34" charset="0"/>
                <a:ea typeface="宋体" panose="02010600030101010101" pitchFamily="2" charset="-122"/>
                <a:cs typeface="Times New Roman" panose="02020603050405020304" pitchFamily="18" charset="0"/>
              </a:rPr>
              <a:t>HUD</a:t>
            </a:r>
            <a:r>
              <a:rPr lang="zh-CN" altLang="zh-CN" sz="2400"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纹理：</a:t>
            </a:r>
            <a:endParaRPr lang="zh-CN" altLang="zh-CN" sz="2400" kern="100" dirty="0">
              <a:solidFill>
                <a:srgbClr val="374151"/>
              </a:solidFill>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l">
              <a:buSzPts val="1000"/>
              <a:buFont typeface="Symbol" panose="05050102010706020507" pitchFamily="18" charset="2"/>
              <a:buChar char=""/>
              <a:tabLst>
                <a:tab pos="914400" algn="l"/>
              </a:tabLst>
            </a:pPr>
            <a:r>
              <a:rPr lang="zh-CN" altLang="zh-CN"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使用</a:t>
            </a:r>
            <a:r>
              <a:rPr lang="en-US" altLang="zh-CN" kern="0" dirty="0">
                <a:solidFill>
                  <a:srgbClr val="374151"/>
                </a:solidFill>
                <a:effectLst/>
                <a:latin typeface="Segoe UI" panose="020B0502040204020203" pitchFamily="34" charset="0"/>
                <a:ea typeface="宋体" panose="02010600030101010101" pitchFamily="2" charset="-122"/>
                <a:cs typeface="Times New Roman" panose="02020603050405020304" pitchFamily="18" charset="0"/>
              </a:rPr>
              <a:t>PIL</a:t>
            </a:r>
            <a:r>
              <a:rPr lang="zh-CN" altLang="zh-CN"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或其他图像处理库创建一个</a:t>
            </a:r>
            <a:r>
              <a:rPr lang="en-US" altLang="zh-CN" kern="0" dirty="0">
                <a:solidFill>
                  <a:srgbClr val="374151"/>
                </a:solidFill>
                <a:effectLst/>
                <a:latin typeface="Segoe UI" panose="020B0502040204020203" pitchFamily="34" charset="0"/>
                <a:ea typeface="宋体" panose="02010600030101010101" pitchFamily="2" charset="-122"/>
                <a:cs typeface="Times New Roman" panose="02020603050405020304" pitchFamily="18" charset="0"/>
              </a:rPr>
              <a:t>HUD</a:t>
            </a:r>
            <a:r>
              <a:rPr lang="zh-CN" altLang="zh-CN"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纹理图像。</a:t>
            </a:r>
            <a:endParaRPr lang="zh-CN" altLang="zh-CN" kern="100" dirty="0">
              <a:solidFill>
                <a:srgbClr val="374151"/>
              </a:solidFill>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l">
              <a:buSzPts val="1000"/>
              <a:buFont typeface="Symbol" panose="05050102010706020507" pitchFamily="18" charset="2"/>
              <a:buChar char=""/>
              <a:tabLst>
                <a:tab pos="914400" algn="l"/>
              </a:tabLst>
            </a:pPr>
            <a:r>
              <a:rPr lang="zh-CN" altLang="zh-CN"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确定</a:t>
            </a:r>
            <a:r>
              <a:rPr lang="en-US" altLang="zh-CN" kern="0" dirty="0">
                <a:solidFill>
                  <a:srgbClr val="374151"/>
                </a:solidFill>
                <a:effectLst/>
                <a:latin typeface="Segoe UI" panose="020B0502040204020203" pitchFamily="34" charset="0"/>
                <a:ea typeface="宋体" panose="02010600030101010101" pitchFamily="2" charset="-122"/>
                <a:cs typeface="Times New Roman" panose="02020603050405020304" pitchFamily="18" charset="0"/>
              </a:rPr>
              <a:t>HUD</a:t>
            </a:r>
            <a:r>
              <a:rPr lang="zh-CN" altLang="zh-CN"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的尺寸和背景颜色。</a:t>
            </a:r>
            <a:endParaRPr lang="zh-CN" altLang="zh-CN" kern="100" dirty="0">
              <a:solidFill>
                <a:srgbClr val="374151"/>
              </a:solidFill>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l">
              <a:buSzPts val="1000"/>
              <a:buFont typeface="Symbol" panose="05050102010706020507" pitchFamily="18" charset="2"/>
              <a:buChar char=""/>
              <a:tabLst>
                <a:tab pos="914400" algn="l"/>
              </a:tabLst>
            </a:pPr>
            <a:r>
              <a:rPr lang="zh-CN" altLang="zh-CN"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决定要在</a:t>
            </a:r>
            <a:r>
              <a:rPr lang="en-US" altLang="zh-CN" kern="0" dirty="0">
                <a:solidFill>
                  <a:srgbClr val="374151"/>
                </a:solidFill>
                <a:effectLst/>
                <a:latin typeface="Segoe UI" panose="020B0502040204020203" pitchFamily="34" charset="0"/>
                <a:ea typeface="宋体" panose="02010600030101010101" pitchFamily="2" charset="-122"/>
                <a:cs typeface="Times New Roman" panose="02020603050405020304" pitchFamily="18" charset="0"/>
              </a:rPr>
              <a:t>HUD</a:t>
            </a:r>
            <a:r>
              <a:rPr lang="zh-CN" altLang="zh-CN"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上显示的信息，如车速、限速导航等。</a:t>
            </a:r>
            <a:endParaRPr lang="zh-CN" altLang="zh-CN" kern="100" dirty="0">
              <a:solidFill>
                <a:srgbClr val="374151"/>
              </a:solidFill>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startAt="2"/>
              <a:tabLst>
                <a:tab pos="457200" algn="l"/>
              </a:tabLst>
            </a:pPr>
            <a:r>
              <a:rPr lang="zh-CN" altLang="zh-CN" sz="2400"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在</a:t>
            </a:r>
            <a:r>
              <a:rPr lang="en-US" altLang="zh-CN" sz="2400" kern="0" dirty="0" err="1">
                <a:solidFill>
                  <a:srgbClr val="374151"/>
                </a:solidFill>
                <a:effectLst/>
                <a:latin typeface="Segoe UI" panose="020B0502040204020203" pitchFamily="34" charset="0"/>
                <a:ea typeface="宋体" panose="02010600030101010101" pitchFamily="2" charset="-122"/>
                <a:cs typeface="Times New Roman" panose="02020603050405020304" pitchFamily="18" charset="0"/>
              </a:rPr>
              <a:t>Webots</a:t>
            </a:r>
            <a:r>
              <a:rPr lang="zh-CN" altLang="zh-CN" sz="2400"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中创建</a:t>
            </a:r>
            <a:r>
              <a:rPr lang="en-US" altLang="zh-CN" sz="2400" kern="0" dirty="0">
                <a:solidFill>
                  <a:srgbClr val="374151"/>
                </a:solidFill>
                <a:effectLst/>
                <a:latin typeface="Segoe UI" panose="020B0502040204020203" pitchFamily="34" charset="0"/>
                <a:ea typeface="宋体" panose="02010600030101010101" pitchFamily="2" charset="-122"/>
                <a:cs typeface="Times New Roman" panose="02020603050405020304" pitchFamily="18" charset="0"/>
              </a:rPr>
              <a:t>HUD</a:t>
            </a:r>
            <a:r>
              <a:rPr lang="zh-CN" altLang="zh-CN" sz="2400"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模型：</a:t>
            </a:r>
            <a:endParaRPr lang="zh-CN" altLang="zh-CN" sz="2400" kern="100" dirty="0">
              <a:solidFill>
                <a:srgbClr val="374151"/>
              </a:solidFill>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l">
              <a:buSzPts val="1000"/>
              <a:buFont typeface="Symbol" panose="05050102010706020507" pitchFamily="18" charset="2"/>
              <a:buChar char=""/>
              <a:tabLst>
                <a:tab pos="914400" algn="l"/>
              </a:tabLst>
            </a:pPr>
            <a:r>
              <a:rPr lang="zh-CN" altLang="zh-CN"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使用</a:t>
            </a:r>
            <a:r>
              <a:rPr lang="en-US" altLang="zh-CN" kern="0" dirty="0" err="1">
                <a:solidFill>
                  <a:srgbClr val="374151"/>
                </a:solidFill>
                <a:effectLst/>
                <a:latin typeface="Segoe UI" panose="020B0502040204020203" pitchFamily="34" charset="0"/>
                <a:ea typeface="宋体" panose="02010600030101010101" pitchFamily="2" charset="-122"/>
                <a:cs typeface="Times New Roman" panose="02020603050405020304" pitchFamily="18" charset="0"/>
              </a:rPr>
              <a:t>Webots</a:t>
            </a:r>
            <a:r>
              <a:rPr lang="zh-CN" altLang="zh-CN"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内置的</a:t>
            </a:r>
            <a:r>
              <a:rPr lang="en-US" altLang="zh-CN" kern="0" dirty="0">
                <a:solidFill>
                  <a:srgbClr val="374151"/>
                </a:solidFill>
                <a:effectLst/>
                <a:latin typeface="Segoe UI" panose="020B0502040204020203" pitchFamily="34" charset="0"/>
                <a:ea typeface="宋体" panose="02010600030101010101" pitchFamily="2" charset="-122"/>
                <a:cs typeface="Times New Roman" panose="02020603050405020304" pitchFamily="18" charset="0"/>
              </a:rPr>
              <a:t>3D</a:t>
            </a:r>
            <a:r>
              <a:rPr lang="zh-CN" altLang="zh-CN"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建模工具或导入外部模型，创建一个适合作为</a:t>
            </a:r>
            <a:r>
              <a:rPr lang="en-US" altLang="zh-CN" kern="0" dirty="0">
                <a:solidFill>
                  <a:srgbClr val="374151"/>
                </a:solidFill>
                <a:effectLst/>
                <a:latin typeface="Segoe UI" panose="020B0502040204020203" pitchFamily="34" charset="0"/>
                <a:ea typeface="宋体" panose="02010600030101010101" pitchFamily="2" charset="-122"/>
                <a:cs typeface="Times New Roman" panose="02020603050405020304" pitchFamily="18" charset="0"/>
              </a:rPr>
              <a:t>HUD</a:t>
            </a:r>
            <a:r>
              <a:rPr lang="zh-CN" altLang="zh-CN"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的模型。</a:t>
            </a:r>
            <a:endParaRPr lang="zh-CN" altLang="zh-CN" kern="100" dirty="0">
              <a:solidFill>
                <a:srgbClr val="374151"/>
              </a:solidFill>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l">
              <a:buSzPts val="1000"/>
              <a:buFont typeface="Symbol" panose="05050102010706020507" pitchFamily="18" charset="2"/>
              <a:buChar char=""/>
              <a:tabLst>
                <a:tab pos="914400" algn="l"/>
              </a:tabLst>
            </a:pPr>
            <a:r>
              <a:rPr lang="zh-CN" altLang="zh-CN"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确保模型的大小和形状与</a:t>
            </a:r>
            <a:r>
              <a:rPr lang="en-US" altLang="zh-CN" kern="0" dirty="0">
                <a:solidFill>
                  <a:srgbClr val="374151"/>
                </a:solidFill>
                <a:effectLst/>
                <a:latin typeface="Segoe UI" panose="020B0502040204020203" pitchFamily="34" charset="0"/>
                <a:ea typeface="宋体" panose="02010600030101010101" pitchFamily="2" charset="-122"/>
                <a:cs typeface="Times New Roman" panose="02020603050405020304" pitchFamily="18" charset="0"/>
              </a:rPr>
              <a:t>HUD</a:t>
            </a:r>
            <a:r>
              <a:rPr lang="zh-CN" altLang="zh-CN"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纹理相匹配。</a:t>
            </a:r>
            <a:endParaRPr lang="zh-CN" altLang="zh-CN" kern="100" dirty="0">
              <a:solidFill>
                <a:srgbClr val="374151"/>
              </a:solidFill>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l">
              <a:buSzPts val="1000"/>
              <a:buFont typeface="Symbol" panose="05050102010706020507" pitchFamily="18" charset="2"/>
              <a:buChar char=""/>
              <a:tabLst>
                <a:tab pos="914400" algn="l"/>
              </a:tabLst>
            </a:pPr>
            <a:r>
              <a:rPr lang="zh-CN" altLang="zh-CN"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将</a:t>
            </a:r>
            <a:r>
              <a:rPr lang="en-US" altLang="zh-CN" kern="0" dirty="0">
                <a:solidFill>
                  <a:srgbClr val="374151"/>
                </a:solidFill>
                <a:effectLst/>
                <a:latin typeface="Segoe UI" panose="020B0502040204020203" pitchFamily="34" charset="0"/>
                <a:ea typeface="宋体" panose="02010600030101010101" pitchFamily="2" charset="-122"/>
                <a:cs typeface="Times New Roman" panose="02020603050405020304" pitchFamily="18" charset="0"/>
              </a:rPr>
              <a:t>HUD</a:t>
            </a:r>
            <a:r>
              <a:rPr lang="zh-CN" altLang="zh-CN"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纹理应用到模型上，以实现在模型上显示</a:t>
            </a:r>
            <a:r>
              <a:rPr lang="en-US" altLang="zh-CN" kern="0" dirty="0">
                <a:solidFill>
                  <a:srgbClr val="374151"/>
                </a:solidFill>
                <a:effectLst/>
                <a:latin typeface="Segoe UI" panose="020B0502040204020203" pitchFamily="34" charset="0"/>
                <a:ea typeface="宋体" panose="02010600030101010101" pitchFamily="2" charset="-122"/>
                <a:cs typeface="Times New Roman" panose="02020603050405020304" pitchFamily="18" charset="0"/>
              </a:rPr>
              <a:t>HUD</a:t>
            </a:r>
            <a:r>
              <a:rPr lang="zh-CN" altLang="zh-CN"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的效果。</a:t>
            </a:r>
            <a:endParaRPr lang="zh-CN" altLang="zh-CN" kern="100" dirty="0">
              <a:solidFill>
                <a:srgbClr val="374151"/>
              </a:solidFill>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startAt="3"/>
              <a:tabLst>
                <a:tab pos="457200" algn="l"/>
              </a:tabLst>
            </a:pPr>
            <a:r>
              <a:rPr lang="zh-CN" altLang="zh-CN" sz="2400"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在</a:t>
            </a:r>
            <a:r>
              <a:rPr lang="en-US" altLang="zh-CN" sz="2400" kern="0" dirty="0">
                <a:solidFill>
                  <a:srgbClr val="374151"/>
                </a:solidFill>
                <a:effectLst/>
                <a:latin typeface="Segoe UI" panose="020B0502040204020203" pitchFamily="34" charset="0"/>
                <a:ea typeface="宋体" panose="02010600030101010101" pitchFamily="2" charset="-122"/>
                <a:cs typeface="Times New Roman" panose="02020603050405020304" pitchFamily="18" charset="0"/>
              </a:rPr>
              <a:t>Python</a:t>
            </a:r>
            <a:r>
              <a:rPr lang="zh-CN" altLang="zh-CN" sz="2400"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控制器中获取车辆数据：</a:t>
            </a:r>
            <a:endParaRPr lang="zh-CN" altLang="zh-CN" sz="2400" kern="100" dirty="0">
              <a:solidFill>
                <a:srgbClr val="374151"/>
              </a:solidFill>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l">
              <a:buSzPts val="1000"/>
              <a:buFont typeface="Symbol" panose="05050102010706020507" pitchFamily="18" charset="2"/>
              <a:buChar char=""/>
              <a:tabLst>
                <a:tab pos="914400" algn="l"/>
              </a:tabLst>
            </a:pPr>
            <a:r>
              <a:rPr lang="zh-CN" altLang="zh-CN"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使用</a:t>
            </a:r>
            <a:r>
              <a:rPr lang="en-US" altLang="zh-CN" kern="0" dirty="0" err="1">
                <a:solidFill>
                  <a:srgbClr val="374151"/>
                </a:solidFill>
                <a:effectLst/>
                <a:latin typeface="Segoe UI" panose="020B0502040204020203" pitchFamily="34" charset="0"/>
                <a:ea typeface="宋体" panose="02010600030101010101" pitchFamily="2" charset="-122"/>
                <a:cs typeface="Times New Roman" panose="02020603050405020304" pitchFamily="18" charset="0"/>
              </a:rPr>
              <a:t>Webots</a:t>
            </a:r>
            <a:r>
              <a:rPr lang="zh-CN" altLang="zh-CN"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提供的</a:t>
            </a:r>
            <a:r>
              <a:rPr lang="en-US" altLang="zh-CN" kern="0" dirty="0">
                <a:solidFill>
                  <a:srgbClr val="374151"/>
                </a:solidFill>
                <a:effectLst/>
                <a:latin typeface="Segoe UI" panose="020B0502040204020203" pitchFamily="34" charset="0"/>
                <a:ea typeface="宋体" panose="02010600030101010101" pitchFamily="2" charset="-122"/>
                <a:cs typeface="Times New Roman" panose="02020603050405020304" pitchFamily="18" charset="0"/>
              </a:rPr>
              <a:t>API</a:t>
            </a:r>
            <a:r>
              <a:rPr lang="zh-CN" altLang="zh-CN"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获取车辆的速度、限速导航等数据。</a:t>
            </a:r>
            <a:endParaRPr lang="zh-CN" altLang="zh-CN" kern="100" dirty="0">
              <a:solidFill>
                <a:srgbClr val="374151"/>
              </a:solidFill>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l">
              <a:buSzPts val="1000"/>
              <a:buFont typeface="Symbol" panose="05050102010706020507" pitchFamily="18" charset="2"/>
              <a:buChar char=""/>
              <a:tabLst>
                <a:tab pos="914400" algn="l"/>
              </a:tabLst>
            </a:pPr>
            <a:r>
              <a:rPr lang="zh-CN" altLang="zh-CN"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将这些数据格式化为字符串，准备在</a:t>
            </a:r>
            <a:r>
              <a:rPr lang="en-US" altLang="zh-CN" kern="0" dirty="0">
                <a:solidFill>
                  <a:srgbClr val="374151"/>
                </a:solidFill>
                <a:effectLst/>
                <a:latin typeface="Segoe UI" panose="020B0502040204020203" pitchFamily="34" charset="0"/>
                <a:ea typeface="宋体" panose="02010600030101010101" pitchFamily="2" charset="-122"/>
                <a:cs typeface="Times New Roman" panose="02020603050405020304" pitchFamily="18" charset="0"/>
              </a:rPr>
              <a:t>HUD</a:t>
            </a:r>
            <a:r>
              <a:rPr lang="zh-CN" altLang="zh-CN" kern="0" dirty="0">
                <a:solidFill>
                  <a:srgbClr val="374151"/>
                </a:solidFill>
                <a:effectLst/>
                <a:latin typeface="Segoe UI" panose="020B0502040204020203" pitchFamily="34" charset="0"/>
                <a:ea typeface="宋体" panose="02010600030101010101" pitchFamily="2" charset="-122"/>
                <a:cs typeface="Segoe UI" panose="020B0502040204020203" pitchFamily="34" charset="0"/>
              </a:rPr>
              <a:t>上显示。</a:t>
            </a:r>
            <a:endParaRPr lang="zh-CN" altLang="zh-CN" kern="100" dirty="0">
              <a:solidFill>
                <a:srgbClr val="374151"/>
              </a:solidFill>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zh-CN" altLang="en-US" dirty="0"/>
          </a:p>
        </p:txBody>
      </p:sp>
    </p:spTree>
    <p:extLst>
      <p:ext uri="{BB962C8B-B14F-4D97-AF65-F5344CB8AC3E}">
        <p14:creationId xmlns:p14="http://schemas.microsoft.com/office/powerpoint/2010/main" val="1480667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F980AE-3AD3-4CA9-A1F1-6B18998B7260}"/>
              </a:ext>
            </a:extLst>
          </p:cNvPr>
          <p:cNvSpPr>
            <a:spLocks noGrp="1"/>
          </p:cNvSpPr>
          <p:nvPr>
            <p:ph type="title"/>
          </p:nvPr>
        </p:nvSpPr>
        <p:spPr/>
        <p:txBody>
          <a:bodyPr/>
          <a:lstStyle/>
          <a:p>
            <a:r>
              <a:rPr lang="zh-CN" altLang="en-US" b="1" dirty="0"/>
              <a:t>具体步骤</a:t>
            </a:r>
          </a:p>
        </p:txBody>
      </p:sp>
      <p:sp>
        <p:nvSpPr>
          <p:cNvPr id="3" name="内容占位符 2">
            <a:extLst>
              <a:ext uri="{FF2B5EF4-FFF2-40B4-BE49-F238E27FC236}">
                <a16:creationId xmlns:a16="http://schemas.microsoft.com/office/drawing/2014/main" id="{B4FECF48-F06E-46BB-8B25-3153F7C31F88}"/>
              </a:ext>
            </a:extLst>
          </p:cNvPr>
          <p:cNvSpPr>
            <a:spLocks noGrp="1"/>
          </p:cNvSpPr>
          <p:nvPr>
            <p:ph idx="1"/>
          </p:nvPr>
        </p:nvSpPr>
        <p:spPr/>
        <p:txBody>
          <a:bodyPr/>
          <a:lstStyle/>
          <a:p>
            <a:pPr marL="342900" lvl="0" indent="-342900" algn="l">
              <a:buFont typeface="+mj-lt"/>
              <a:buAutoNum type="arabicPeriod" startAt="4"/>
              <a:tabLst>
                <a:tab pos="457200" algn="l"/>
              </a:tabLst>
            </a:pPr>
            <a:r>
              <a:rPr lang="zh-CN"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在</a:t>
            </a:r>
            <a:r>
              <a:rPr lang="en-US"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HUD</a:t>
            </a:r>
            <a:r>
              <a:rPr lang="zh-CN"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纹理上绘制车辆数据：</a:t>
            </a:r>
          </a:p>
          <a:p>
            <a:pPr marL="742950" lvl="1" indent="-285750" algn="l">
              <a:buSzPts val="1000"/>
              <a:buFont typeface="Symbol" panose="05050102010706020507" pitchFamily="18" charset="2"/>
              <a:buChar char=""/>
              <a:tabLst>
                <a:tab pos="914400" algn="l"/>
              </a:tabLst>
            </a:pPr>
            <a:r>
              <a:rPr lang="zh-CN"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使用</a:t>
            </a:r>
            <a:r>
              <a:rPr lang="en-US"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PIL</a:t>
            </a:r>
            <a:r>
              <a:rPr lang="zh-CN"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或其他图像处理库，在</a:t>
            </a:r>
            <a:r>
              <a:rPr lang="en-US"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HUD</a:t>
            </a:r>
            <a:r>
              <a:rPr lang="zh-CN"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纹理上绘制车辆数据。</a:t>
            </a:r>
          </a:p>
          <a:p>
            <a:pPr marL="742950" lvl="1" indent="-285750" algn="l">
              <a:buSzPts val="1000"/>
              <a:buFont typeface="Symbol" panose="05050102010706020507" pitchFamily="18" charset="2"/>
              <a:buChar char=""/>
              <a:tabLst>
                <a:tab pos="914400" algn="l"/>
              </a:tabLst>
            </a:pPr>
            <a:r>
              <a:rPr lang="zh-CN"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确定绘制的位置、颜色和字体样式。</a:t>
            </a:r>
          </a:p>
          <a:p>
            <a:pPr marL="742950" lvl="1" indent="-285750" algn="l">
              <a:buSzPts val="1000"/>
              <a:buFont typeface="Symbol" panose="05050102010706020507" pitchFamily="18" charset="2"/>
              <a:buChar char=""/>
              <a:tabLst>
                <a:tab pos="914400" algn="l"/>
              </a:tabLst>
            </a:pPr>
            <a:r>
              <a:rPr lang="zh-CN"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将车辆数据渲染到</a:t>
            </a:r>
            <a:r>
              <a:rPr lang="en-US"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HUD</a:t>
            </a:r>
            <a:r>
              <a:rPr lang="zh-CN"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纹理上。</a:t>
            </a:r>
          </a:p>
          <a:p>
            <a:pPr marL="342900" lvl="0" indent="-342900" algn="l">
              <a:buFont typeface="+mj-lt"/>
              <a:buAutoNum type="arabicPeriod" startAt="5"/>
              <a:tabLst>
                <a:tab pos="457200" algn="l"/>
              </a:tabLst>
            </a:pPr>
            <a:r>
              <a:rPr lang="zh-CN"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将</a:t>
            </a:r>
            <a:r>
              <a:rPr lang="en-US"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HUD</a:t>
            </a:r>
            <a:r>
              <a:rPr lang="zh-CN"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纹理应用于</a:t>
            </a:r>
            <a:r>
              <a:rPr lang="en-US"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HUD</a:t>
            </a:r>
            <a:r>
              <a:rPr lang="zh-CN"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模型：</a:t>
            </a:r>
          </a:p>
          <a:p>
            <a:pPr marL="742950" lvl="1" indent="-285750" algn="l">
              <a:buSzPts val="1000"/>
              <a:buFont typeface="Symbol" panose="05050102010706020507" pitchFamily="18" charset="2"/>
              <a:buChar char=""/>
              <a:tabLst>
                <a:tab pos="914400" algn="l"/>
              </a:tabLst>
            </a:pPr>
            <a:r>
              <a:rPr lang="zh-CN"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在</a:t>
            </a:r>
            <a:r>
              <a:rPr lang="en-US" altLang="zh-CN" sz="2200" kern="0" dirty="0" err="1">
                <a:solidFill>
                  <a:srgbClr val="374151"/>
                </a:solidFill>
                <a:latin typeface="Segoe UI" panose="020B0502040204020203" pitchFamily="34" charset="0"/>
                <a:ea typeface="宋体" panose="02010600030101010101" pitchFamily="2" charset="-122"/>
                <a:cs typeface="Segoe UI" panose="020B0502040204020203" pitchFamily="34" charset="0"/>
              </a:rPr>
              <a:t>Webots</a:t>
            </a:r>
            <a:r>
              <a:rPr lang="zh-CN"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中找到</a:t>
            </a:r>
            <a:r>
              <a:rPr lang="en-US"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HUD</a:t>
            </a:r>
            <a:r>
              <a:rPr lang="zh-CN"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模型并设置其纹理。</a:t>
            </a:r>
          </a:p>
          <a:p>
            <a:pPr marL="742950" lvl="1" indent="-285750" algn="l">
              <a:buSzPts val="1000"/>
              <a:buFont typeface="Symbol" panose="05050102010706020507" pitchFamily="18" charset="2"/>
              <a:buChar char=""/>
              <a:tabLst>
                <a:tab pos="914400" algn="l"/>
              </a:tabLst>
            </a:pPr>
            <a:r>
              <a:rPr lang="zh-CN"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将</a:t>
            </a:r>
            <a:r>
              <a:rPr lang="en-US"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HUD</a:t>
            </a:r>
            <a:r>
              <a:rPr lang="zh-CN"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纹理应用于</a:t>
            </a:r>
            <a:r>
              <a:rPr lang="en-US"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HUD</a:t>
            </a:r>
            <a:r>
              <a:rPr lang="zh-CN"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模型，确保纹理正确地映射到模型表面。</a:t>
            </a:r>
          </a:p>
          <a:p>
            <a:pPr marL="342900" lvl="0" indent="-342900" algn="l">
              <a:buFont typeface="+mj-lt"/>
              <a:buAutoNum type="arabicPeriod" startAt="6"/>
              <a:tabLst>
                <a:tab pos="457200" algn="l"/>
              </a:tabLst>
            </a:pPr>
            <a:r>
              <a:rPr lang="zh-CN"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在</a:t>
            </a:r>
            <a:r>
              <a:rPr lang="en-US" altLang="zh-CN" sz="2200" kern="0" dirty="0" err="1">
                <a:solidFill>
                  <a:srgbClr val="374151"/>
                </a:solidFill>
                <a:latin typeface="Segoe UI" panose="020B0502040204020203" pitchFamily="34" charset="0"/>
                <a:ea typeface="宋体" panose="02010600030101010101" pitchFamily="2" charset="-122"/>
                <a:cs typeface="Segoe UI" panose="020B0502040204020203" pitchFamily="34" charset="0"/>
              </a:rPr>
              <a:t>Webots</a:t>
            </a:r>
            <a:r>
              <a:rPr lang="zh-CN"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中运行仿真：</a:t>
            </a:r>
          </a:p>
          <a:p>
            <a:pPr marL="742950" lvl="1" indent="-285750" algn="l">
              <a:buSzPts val="1000"/>
              <a:buFont typeface="Symbol" panose="05050102010706020507" pitchFamily="18" charset="2"/>
              <a:buChar char=""/>
              <a:tabLst>
                <a:tab pos="914400" algn="l"/>
              </a:tabLst>
            </a:pPr>
            <a:r>
              <a:rPr lang="zh-CN"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启动</a:t>
            </a:r>
            <a:r>
              <a:rPr lang="en-US" altLang="zh-CN" sz="2200" kern="0" dirty="0" err="1">
                <a:solidFill>
                  <a:srgbClr val="374151"/>
                </a:solidFill>
                <a:latin typeface="Segoe UI" panose="020B0502040204020203" pitchFamily="34" charset="0"/>
                <a:ea typeface="宋体" panose="02010600030101010101" pitchFamily="2" charset="-122"/>
                <a:cs typeface="Segoe UI" panose="020B0502040204020203" pitchFamily="34" charset="0"/>
              </a:rPr>
              <a:t>Webots</a:t>
            </a:r>
            <a:r>
              <a:rPr lang="zh-CN"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仿真并观察</a:t>
            </a:r>
            <a:r>
              <a:rPr lang="en-US"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HUD</a:t>
            </a:r>
            <a:r>
              <a:rPr lang="zh-CN"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的显示效果。</a:t>
            </a:r>
          </a:p>
          <a:p>
            <a:pPr marL="742950" lvl="1" indent="-285750" algn="l">
              <a:buSzPts val="1000"/>
              <a:buFont typeface="Symbol" panose="05050102010706020507" pitchFamily="18" charset="2"/>
              <a:buChar char=""/>
              <a:tabLst>
                <a:tab pos="914400" algn="l"/>
              </a:tabLst>
            </a:pPr>
            <a:r>
              <a:rPr lang="zh-CN"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检查</a:t>
            </a:r>
            <a:r>
              <a:rPr lang="en-US"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HUD</a:t>
            </a:r>
            <a:r>
              <a:rPr lang="zh-CN"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上显示的车辆数据是否准确。</a:t>
            </a:r>
          </a:p>
          <a:p>
            <a:pPr marL="0" indent="0">
              <a:buNone/>
            </a:pPr>
            <a:r>
              <a:rPr lang="en-US" altLang="zh-CN"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7.   </a:t>
            </a:r>
            <a:r>
              <a:rPr lang="zh-CN" altLang="en-US" sz="2200" kern="0" dirty="0">
                <a:solidFill>
                  <a:srgbClr val="374151"/>
                </a:solidFill>
                <a:latin typeface="Segoe UI" panose="020B0502040204020203" pitchFamily="34" charset="0"/>
                <a:ea typeface="宋体" panose="02010600030101010101" pitchFamily="2" charset="-122"/>
                <a:cs typeface="Segoe UI" panose="020B0502040204020203" pitchFamily="34" charset="0"/>
              </a:rPr>
              <a:t>测试与修改</a:t>
            </a:r>
          </a:p>
        </p:txBody>
      </p:sp>
    </p:spTree>
    <p:extLst>
      <p:ext uri="{BB962C8B-B14F-4D97-AF65-F5344CB8AC3E}">
        <p14:creationId xmlns:p14="http://schemas.microsoft.com/office/powerpoint/2010/main" val="352743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280A9C-2897-4CF5-99D6-97B98890F75F}"/>
              </a:ext>
            </a:extLst>
          </p:cNvPr>
          <p:cNvSpPr>
            <a:spLocks noGrp="1"/>
          </p:cNvSpPr>
          <p:nvPr>
            <p:ph type="title"/>
          </p:nvPr>
        </p:nvSpPr>
        <p:spPr/>
        <p:txBody>
          <a:bodyPr/>
          <a:lstStyle/>
          <a:p>
            <a:r>
              <a:rPr lang="zh-CN" altLang="en-US" b="1" dirty="0"/>
              <a:t>纹理的原理</a:t>
            </a:r>
          </a:p>
        </p:txBody>
      </p:sp>
      <p:sp>
        <p:nvSpPr>
          <p:cNvPr id="3" name="内容占位符 2">
            <a:extLst>
              <a:ext uri="{FF2B5EF4-FFF2-40B4-BE49-F238E27FC236}">
                <a16:creationId xmlns:a16="http://schemas.microsoft.com/office/drawing/2014/main" id="{EFC6D471-7861-4B1E-A596-69D25F90846D}"/>
              </a:ext>
            </a:extLst>
          </p:cNvPr>
          <p:cNvSpPr>
            <a:spLocks noGrp="1"/>
          </p:cNvSpPr>
          <p:nvPr>
            <p:ph idx="1"/>
          </p:nvPr>
        </p:nvSpPr>
        <p:spPr/>
        <p:txBody>
          <a:bodyPr/>
          <a:lstStyle/>
          <a:p>
            <a:pPr algn="l"/>
            <a:r>
              <a:rPr lang="zh-CN" altLang="en-US" sz="2000" b="0" i="0" dirty="0">
                <a:solidFill>
                  <a:srgbClr val="374151"/>
                </a:solidFill>
                <a:effectLst/>
                <a:latin typeface="Söhne"/>
              </a:rPr>
              <a:t>纹理是计算机图形学中的一个概念，用于描述物体表面的外观。它是一张图像或图案，可以应用到</a:t>
            </a:r>
            <a:r>
              <a:rPr lang="en-US" altLang="zh-CN" sz="2000" b="0" i="0" dirty="0">
                <a:solidFill>
                  <a:srgbClr val="374151"/>
                </a:solidFill>
                <a:effectLst/>
                <a:latin typeface="Söhne"/>
              </a:rPr>
              <a:t>3D</a:t>
            </a:r>
            <a:r>
              <a:rPr lang="zh-CN" altLang="en-US" sz="2000" b="0" i="0" dirty="0">
                <a:solidFill>
                  <a:srgbClr val="374151"/>
                </a:solidFill>
                <a:effectLst/>
                <a:latin typeface="Söhne"/>
              </a:rPr>
              <a:t>模型的表面，以赋予模型以视觉上的细节和真实感。</a:t>
            </a:r>
          </a:p>
          <a:p>
            <a:pPr algn="l"/>
            <a:r>
              <a:rPr lang="zh-CN" altLang="en-US" sz="2000" b="0" i="0" dirty="0">
                <a:solidFill>
                  <a:srgbClr val="374151"/>
                </a:solidFill>
                <a:effectLst/>
                <a:latin typeface="Söhne"/>
              </a:rPr>
              <a:t>在</a:t>
            </a:r>
            <a:r>
              <a:rPr lang="en-US" altLang="zh-CN" sz="2000" b="0" i="0" dirty="0" err="1">
                <a:solidFill>
                  <a:srgbClr val="374151"/>
                </a:solidFill>
                <a:effectLst/>
                <a:latin typeface="Söhne"/>
              </a:rPr>
              <a:t>Webots</a:t>
            </a:r>
            <a:r>
              <a:rPr lang="zh-CN" altLang="en-US" sz="2000" b="0" i="0" dirty="0">
                <a:solidFill>
                  <a:srgbClr val="374151"/>
                </a:solidFill>
                <a:effectLst/>
                <a:latin typeface="Söhne"/>
              </a:rPr>
              <a:t>中，纹理可以应用于模型的表面，使其具有更丰富的外观效果。通过将纹理映射到模型的各个面上，模型表面将显示纹理图像中的颜色、图案和细节。</a:t>
            </a:r>
            <a:r>
              <a:rPr lang="zh-CN" altLang="en-US" sz="2000" b="0" i="0" dirty="0">
                <a:solidFill>
                  <a:srgbClr val="FF0000"/>
                </a:solidFill>
                <a:effectLst/>
                <a:latin typeface="Söhne"/>
              </a:rPr>
              <a:t>纹理可以用来模拟各种材质，如木材、金属、玻璃等，从而增强模型的视觉效果</a:t>
            </a:r>
            <a:r>
              <a:rPr lang="zh-CN" altLang="en-US" sz="2000" b="0" i="0" dirty="0">
                <a:solidFill>
                  <a:srgbClr val="374151"/>
                </a:solidFill>
                <a:effectLst/>
                <a:latin typeface="Söhne"/>
              </a:rPr>
              <a:t>。</a:t>
            </a:r>
          </a:p>
          <a:p>
            <a:pPr algn="l"/>
            <a:r>
              <a:rPr lang="zh-CN" altLang="en-US" sz="2000" b="0" i="0" dirty="0">
                <a:solidFill>
                  <a:srgbClr val="374151"/>
                </a:solidFill>
                <a:effectLst/>
                <a:latin typeface="Söhne"/>
              </a:rPr>
              <a:t>纹理图像通常由图形编辑软件或者图像处理工具创建，并保存为常见的图像格式（如</a:t>
            </a:r>
            <a:r>
              <a:rPr lang="en-US" altLang="zh-CN" sz="2000" b="0" i="0" dirty="0">
                <a:solidFill>
                  <a:srgbClr val="374151"/>
                </a:solidFill>
                <a:effectLst/>
                <a:latin typeface="Söhne"/>
              </a:rPr>
              <a:t>PNG</a:t>
            </a:r>
            <a:r>
              <a:rPr lang="zh-CN" altLang="en-US" sz="2000" b="0" i="0" dirty="0">
                <a:solidFill>
                  <a:srgbClr val="374151"/>
                </a:solidFill>
                <a:effectLst/>
                <a:latin typeface="Söhne"/>
              </a:rPr>
              <a:t>、</a:t>
            </a:r>
            <a:r>
              <a:rPr lang="en-US" altLang="zh-CN" sz="2000" b="0" i="0" dirty="0">
                <a:solidFill>
                  <a:srgbClr val="374151"/>
                </a:solidFill>
                <a:effectLst/>
                <a:latin typeface="Söhne"/>
              </a:rPr>
              <a:t>JPEG</a:t>
            </a:r>
            <a:r>
              <a:rPr lang="zh-CN" altLang="en-US" sz="2000" b="0" i="0" dirty="0">
                <a:solidFill>
                  <a:srgbClr val="374151"/>
                </a:solidFill>
                <a:effectLst/>
                <a:latin typeface="Söhne"/>
              </a:rPr>
              <a:t>等）。这些图像文件包含了纹理的颜色、图案和细节信息。</a:t>
            </a:r>
          </a:p>
          <a:p>
            <a:endParaRPr lang="zh-CN" altLang="en-US" dirty="0"/>
          </a:p>
        </p:txBody>
      </p:sp>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26A5763F-D936-4710-A5BF-FFBAE9058BCF}"/>
                  </a:ext>
                </a:extLst>
              </p14:cNvPr>
              <p14:cNvContentPartPr/>
              <p14:nvPr/>
            </p14:nvContentPartPr>
            <p14:xfrm>
              <a:off x="2751641" y="1890510"/>
              <a:ext cx="360" cy="360"/>
            </p14:xfrm>
          </p:contentPart>
        </mc:Choice>
        <mc:Fallback xmlns="">
          <p:pic>
            <p:nvPicPr>
              <p:cNvPr id="4" name="墨迹 3">
                <a:extLst>
                  <a:ext uri="{FF2B5EF4-FFF2-40B4-BE49-F238E27FC236}">
                    <a16:creationId xmlns:a16="http://schemas.microsoft.com/office/drawing/2014/main" id="{26A5763F-D936-4710-A5BF-FFBAE9058BCF}"/>
                  </a:ext>
                </a:extLst>
              </p:cNvPr>
              <p:cNvPicPr/>
              <p:nvPr/>
            </p:nvPicPr>
            <p:blipFill>
              <a:blip r:embed="rId3"/>
              <a:stretch>
                <a:fillRect/>
              </a:stretch>
            </p:blipFill>
            <p:spPr>
              <a:xfrm>
                <a:off x="2733641" y="1872510"/>
                <a:ext cx="36000" cy="36000"/>
              </a:xfrm>
              <a:prstGeom prst="rect">
                <a:avLst/>
              </a:prstGeom>
            </p:spPr>
          </p:pic>
        </mc:Fallback>
      </mc:AlternateContent>
    </p:spTree>
    <p:extLst>
      <p:ext uri="{BB962C8B-B14F-4D97-AF65-F5344CB8AC3E}">
        <p14:creationId xmlns:p14="http://schemas.microsoft.com/office/powerpoint/2010/main" val="1365193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3896E42-1237-415C-ACAD-3FF33BA91072}"/>
              </a:ext>
            </a:extLst>
          </p:cNvPr>
          <p:cNvPicPr>
            <a:picLocks noChangeAspect="1"/>
          </p:cNvPicPr>
          <p:nvPr/>
        </p:nvPicPr>
        <p:blipFill>
          <a:blip r:embed="rId2"/>
          <a:stretch>
            <a:fillRect/>
          </a:stretch>
        </p:blipFill>
        <p:spPr>
          <a:xfrm>
            <a:off x="319596" y="749547"/>
            <a:ext cx="5323890" cy="4508253"/>
          </a:xfrm>
          <a:prstGeom prst="rect">
            <a:avLst/>
          </a:prstGeom>
        </p:spPr>
      </p:pic>
      <p:cxnSp>
        <p:nvCxnSpPr>
          <p:cNvPr id="7" name="直接箭头连接符 6">
            <a:extLst>
              <a:ext uri="{FF2B5EF4-FFF2-40B4-BE49-F238E27FC236}">
                <a16:creationId xmlns:a16="http://schemas.microsoft.com/office/drawing/2014/main" id="{BF343B91-EE20-4ABC-8FFE-4EA11EDE3248}"/>
              </a:ext>
            </a:extLst>
          </p:cNvPr>
          <p:cNvCxnSpPr/>
          <p:nvPr/>
        </p:nvCxnSpPr>
        <p:spPr>
          <a:xfrm>
            <a:off x="3497802" y="4279037"/>
            <a:ext cx="31338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0AD2744E-B84C-43A3-83E5-762434164FA2}"/>
              </a:ext>
            </a:extLst>
          </p:cNvPr>
          <p:cNvSpPr txBox="1"/>
          <p:nvPr/>
        </p:nvSpPr>
        <p:spPr>
          <a:xfrm>
            <a:off x="6835806" y="4057095"/>
            <a:ext cx="1802167" cy="369332"/>
          </a:xfrm>
          <a:prstGeom prst="rect">
            <a:avLst/>
          </a:prstGeom>
          <a:noFill/>
        </p:spPr>
        <p:txBody>
          <a:bodyPr wrap="square" rtlCol="0">
            <a:spAutoFit/>
          </a:bodyPr>
          <a:lstStyle/>
          <a:p>
            <a:r>
              <a:rPr lang="zh-CN" altLang="en-US" dirty="0"/>
              <a:t>设置透明度</a:t>
            </a:r>
          </a:p>
        </p:txBody>
      </p:sp>
      <p:cxnSp>
        <p:nvCxnSpPr>
          <p:cNvPr id="10" name="直接箭头连接符 9">
            <a:extLst>
              <a:ext uri="{FF2B5EF4-FFF2-40B4-BE49-F238E27FC236}">
                <a16:creationId xmlns:a16="http://schemas.microsoft.com/office/drawing/2014/main" id="{F5DFA50E-03E1-4802-A6C7-61A5C0E9113C}"/>
              </a:ext>
            </a:extLst>
          </p:cNvPr>
          <p:cNvCxnSpPr/>
          <p:nvPr/>
        </p:nvCxnSpPr>
        <p:spPr>
          <a:xfrm>
            <a:off x="4438835" y="2778711"/>
            <a:ext cx="31604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58546F6E-602C-417E-97E3-F8C36D6A4F5A}"/>
              </a:ext>
            </a:extLst>
          </p:cNvPr>
          <p:cNvSpPr txBox="1"/>
          <p:nvPr/>
        </p:nvSpPr>
        <p:spPr>
          <a:xfrm>
            <a:off x="8016536" y="2778711"/>
            <a:ext cx="2732744" cy="369332"/>
          </a:xfrm>
          <a:prstGeom prst="rect">
            <a:avLst/>
          </a:prstGeom>
          <a:noFill/>
        </p:spPr>
        <p:txBody>
          <a:bodyPr wrap="square" rtlCol="0">
            <a:spAutoFit/>
          </a:bodyPr>
          <a:lstStyle/>
          <a:p>
            <a:r>
              <a:rPr lang="en-US" altLang="zh-CN" dirty="0"/>
              <a:t>RGB</a:t>
            </a:r>
            <a:r>
              <a:rPr lang="zh-CN" altLang="en-US" dirty="0"/>
              <a:t>设置漫反射颜色</a:t>
            </a:r>
          </a:p>
        </p:txBody>
      </p:sp>
      <p:cxnSp>
        <p:nvCxnSpPr>
          <p:cNvPr id="13" name="直接箭头连接符 12">
            <a:extLst>
              <a:ext uri="{FF2B5EF4-FFF2-40B4-BE49-F238E27FC236}">
                <a16:creationId xmlns:a16="http://schemas.microsoft.com/office/drawing/2014/main" id="{2BE0462F-3BCD-4232-85BD-E4263932464F}"/>
              </a:ext>
            </a:extLst>
          </p:cNvPr>
          <p:cNvCxnSpPr>
            <a:cxnSpLocks/>
          </p:cNvCxnSpPr>
          <p:nvPr/>
        </p:nvCxnSpPr>
        <p:spPr>
          <a:xfrm>
            <a:off x="3213716" y="5078027"/>
            <a:ext cx="3071674" cy="1088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77151338-90D8-4C2C-8CEF-42FD4BE1148E}"/>
              </a:ext>
            </a:extLst>
          </p:cNvPr>
          <p:cNvSpPr txBox="1"/>
          <p:nvPr/>
        </p:nvSpPr>
        <p:spPr>
          <a:xfrm>
            <a:off x="6560597" y="5794770"/>
            <a:ext cx="3444536" cy="923330"/>
          </a:xfrm>
          <a:prstGeom prst="rect">
            <a:avLst/>
          </a:prstGeom>
          <a:noFill/>
        </p:spPr>
        <p:txBody>
          <a:bodyPr wrap="square" rtlCol="0">
            <a:spAutoFit/>
          </a:bodyPr>
          <a:lstStyle/>
          <a:p>
            <a:r>
              <a:rPr lang="zh-CN" altLang="en-US" b="0" i="0" dirty="0">
                <a:solidFill>
                  <a:srgbClr val="374151"/>
                </a:solidFill>
                <a:effectLst/>
                <a:latin typeface="Söhne"/>
              </a:rPr>
              <a:t>调整纹理在</a:t>
            </a:r>
            <a:r>
              <a:rPr lang="en-US" altLang="zh-CN" b="0" i="0" dirty="0">
                <a:solidFill>
                  <a:srgbClr val="374151"/>
                </a:solidFill>
                <a:effectLst/>
                <a:latin typeface="Söhne"/>
              </a:rPr>
              <a:t>3D</a:t>
            </a:r>
            <a:r>
              <a:rPr lang="zh-CN" altLang="en-US" b="0" i="0" dirty="0">
                <a:solidFill>
                  <a:srgbClr val="374151"/>
                </a:solidFill>
                <a:effectLst/>
                <a:latin typeface="Söhne"/>
              </a:rPr>
              <a:t>对象上的位置、缩放和旋转。它允许控制纹理在对象表面上的显示方式。</a:t>
            </a:r>
            <a:endParaRPr lang="zh-CN" altLang="en-US" dirty="0"/>
          </a:p>
        </p:txBody>
      </p:sp>
      <p:cxnSp>
        <p:nvCxnSpPr>
          <p:cNvPr id="19" name="直接箭头连接符 18">
            <a:extLst>
              <a:ext uri="{FF2B5EF4-FFF2-40B4-BE49-F238E27FC236}">
                <a16:creationId xmlns:a16="http://schemas.microsoft.com/office/drawing/2014/main" id="{5E1099AD-6D93-43E6-8259-5CB7157A201C}"/>
              </a:ext>
            </a:extLst>
          </p:cNvPr>
          <p:cNvCxnSpPr/>
          <p:nvPr/>
        </p:nvCxnSpPr>
        <p:spPr>
          <a:xfrm>
            <a:off x="2778711" y="4648368"/>
            <a:ext cx="3240349" cy="269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BA04A1A-D2B6-46BD-9FA7-101FAD855DB4}"/>
              </a:ext>
            </a:extLst>
          </p:cNvPr>
          <p:cNvSpPr txBox="1"/>
          <p:nvPr/>
        </p:nvSpPr>
        <p:spPr>
          <a:xfrm>
            <a:off x="6374166" y="4901974"/>
            <a:ext cx="5663953" cy="369332"/>
          </a:xfrm>
          <a:prstGeom prst="rect">
            <a:avLst/>
          </a:prstGeom>
          <a:noFill/>
        </p:spPr>
        <p:txBody>
          <a:bodyPr wrap="square" rtlCol="0">
            <a:spAutoFit/>
          </a:bodyPr>
          <a:lstStyle/>
          <a:p>
            <a:r>
              <a:rPr lang="zh-CN" altLang="en-US" b="0" i="0" dirty="0">
                <a:solidFill>
                  <a:srgbClr val="374151"/>
                </a:solidFill>
                <a:effectLst/>
                <a:latin typeface="Söhne"/>
              </a:rPr>
              <a:t>使</a:t>
            </a:r>
            <a:r>
              <a:rPr lang="en-US" altLang="zh-CN" b="0" i="0" dirty="0">
                <a:solidFill>
                  <a:srgbClr val="374151"/>
                </a:solidFill>
                <a:effectLst/>
                <a:latin typeface="Söhne"/>
              </a:rPr>
              <a:t>3D</a:t>
            </a:r>
            <a:r>
              <a:rPr lang="zh-CN" altLang="en-US" b="0" i="0" dirty="0">
                <a:solidFill>
                  <a:srgbClr val="374151"/>
                </a:solidFill>
                <a:effectLst/>
                <a:latin typeface="Söhne"/>
              </a:rPr>
              <a:t>对象的外观更加逼真，并赋予对象以细节和色彩。</a:t>
            </a:r>
            <a:endParaRPr lang="zh-CN" altLang="en-US" dirty="0"/>
          </a:p>
        </p:txBody>
      </p:sp>
      <p:sp>
        <p:nvSpPr>
          <p:cNvPr id="21" name="文本框 20">
            <a:extLst>
              <a:ext uri="{FF2B5EF4-FFF2-40B4-BE49-F238E27FC236}">
                <a16:creationId xmlns:a16="http://schemas.microsoft.com/office/drawing/2014/main" id="{ABBC6E3E-93CB-43A0-A592-81F5BD005831}"/>
              </a:ext>
            </a:extLst>
          </p:cNvPr>
          <p:cNvSpPr txBox="1"/>
          <p:nvPr/>
        </p:nvSpPr>
        <p:spPr>
          <a:xfrm>
            <a:off x="10280340" y="5894242"/>
            <a:ext cx="1660124" cy="707886"/>
          </a:xfrm>
          <a:prstGeom prst="rect">
            <a:avLst/>
          </a:prstGeom>
          <a:noFill/>
        </p:spPr>
        <p:txBody>
          <a:bodyPr wrap="square" rtlCol="0">
            <a:spAutoFit/>
          </a:bodyPr>
          <a:lstStyle/>
          <a:p>
            <a:r>
              <a:rPr lang="en-US" altLang="zh-CN" sz="1000" b="0" i="0" dirty="0" err="1">
                <a:solidFill>
                  <a:srgbClr val="374151"/>
                </a:solidFill>
                <a:effectLst/>
                <a:latin typeface="Söhne"/>
              </a:rPr>
              <a:t>TextureTransform</a:t>
            </a:r>
            <a:r>
              <a:rPr lang="zh-CN" altLang="en-US" sz="1000" b="0" i="0" dirty="0">
                <a:solidFill>
                  <a:srgbClr val="374151"/>
                </a:solidFill>
                <a:effectLst/>
                <a:latin typeface="Söhne"/>
              </a:rPr>
              <a:t>节点的属性，如</a:t>
            </a:r>
            <a:r>
              <a:rPr lang="en-US" altLang="zh-CN" sz="1000" b="0" i="0" dirty="0">
                <a:solidFill>
                  <a:srgbClr val="374151"/>
                </a:solidFill>
                <a:effectLst/>
                <a:latin typeface="Söhne"/>
              </a:rPr>
              <a:t>translation</a:t>
            </a:r>
            <a:r>
              <a:rPr lang="zh-CN" altLang="en-US" sz="1000" b="0" i="0" dirty="0">
                <a:solidFill>
                  <a:srgbClr val="374151"/>
                </a:solidFill>
                <a:effectLst/>
                <a:latin typeface="Söhne"/>
              </a:rPr>
              <a:t>（平移）、</a:t>
            </a:r>
            <a:r>
              <a:rPr lang="en-US" altLang="zh-CN" sz="1000" b="0" i="0" dirty="0">
                <a:solidFill>
                  <a:srgbClr val="374151"/>
                </a:solidFill>
                <a:effectLst/>
                <a:latin typeface="Söhne"/>
              </a:rPr>
              <a:t>scale</a:t>
            </a:r>
            <a:r>
              <a:rPr lang="zh-CN" altLang="en-US" sz="1000" b="0" i="0" dirty="0">
                <a:solidFill>
                  <a:srgbClr val="374151"/>
                </a:solidFill>
                <a:effectLst/>
                <a:latin typeface="Söhne"/>
              </a:rPr>
              <a:t>（缩放）和</a:t>
            </a:r>
            <a:r>
              <a:rPr lang="en-US" altLang="zh-CN" sz="1000" b="0" i="0" dirty="0">
                <a:solidFill>
                  <a:srgbClr val="374151"/>
                </a:solidFill>
                <a:effectLst/>
                <a:latin typeface="Söhne"/>
              </a:rPr>
              <a:t>rotation</a:t>
            </a:r>
            <a:r>
              <a:rPr lang="zh-CN" altLang="en-US" sz="1000" b="0" i="0" dirty="0">
                <a:solidFill>
                  <a:srgbClr val="374151"/>
                </a:solidFill>
                <a:effectLst/>
                <a:latin typeface="Söhne"/>
              </a:rPr>
              <a:t>（旋转），</a:t>
            </a:r>
            <a:endParaRPr lang="zh-CN" altLang="en-US" sz="1000" dirty="0"/>
          </a:p>
        </p:txBody>
      </p:sp>
      <p:sp>
        <p:nvSpPr>
          <p:cNvPr id="2" name="文本框 1">
            <a:extLst>
              <a:ext uri="{FF2B5EF4-FFF2-40B4-BE49-F238E27FC236}">
                <a16:creationId xmlns:a16="http://schemas.microsoft.com/office/drawing/2014/main" id="{0C749152-C02F-4253-AE1D-D434F4E64331}"/>
              </a:ext>
            </a:extLst>
          </p:cNvPr>
          <p:cNvSpPr txBox="1"/>
          <p:nvPr/>
        </p:nvSpPr>
        <p:spPr>
          <a:xfrm>
            <a:off x="6374166" y="523693"/>
            <a:ext cx="4883114" cy="584775"/>
          </a:xfrm>
          <a:prstGeom prst="rect">
            <a:avLst/>
          </a:prstGeom>
          <a:noFill/>
        </p:spPr>
        <p:txBody>
          <a:bodyPr wrap="square" rtlCol="0">
            <a:spAutoFit/>
          </a:bodyPr>
          <a:lstStyle/>
          <a:p>
            <a:r>
              <a:rPr lang="en-US" altLang="zh-CN" sz="3200" b="1" dirty="0" err="1"/>
              <a:t>Webots</a:t>
            </a:r>
            <a:r>
              <a:rPr lang="zh-CN" altLang="en-US" sz="3200" b="1" dirty="0"/>
              <a:t>节点中的部分属性</a:t>
            </a:r>
          </a:p>
        </p:txBody>
      </p:sp>
      <p:cxnSp>
        <p:nvCxnSpPr>
          <p:cNvPr id="15" name="直接箭头连接符 14">
            <a:extLst>
              <a:ext uri="{FF2B5EF4-FFF2-40B4-BE49-F238E27FC236}">
                <a16:creationId xmlns:a16="http://schemas.microsoft.com/office/drawing/2014/main" id="{0A4D3B2E-EC33-4FC4-A71D-B30384D4DD61}"/>
              </a:ext>
            </a:extLst>
          </p:cNvPr>
          <p:cNvCxnSpPr>
            <a:cxnSpLocks/>
          </p:cNvCxnSpPr>
          <p:nvPr/>
        </p:nvCxnSpPr>
        <p:spPr>
          <a:xfrm>
            <a:off x="3678214" y="3270355"/>
            <a:ext cx="3157592" cy="158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C21E31F7-A934-4163-A795-6A649C16E2CB}"/>
              </a:ext>
            </a:extLst>
          </p:cNvPr>
          <p:cNvSpPr txBox="1"/>
          <p:nvPr/>
        </p:nvSpPr>
        <p:spPr>
          <a:xfrm>
            <a:off x="7255915" y="3270355"/>
            <a:ext cx="2732744" cy="369332"/>
          </a:xfrm>
          <a:prstGeom prst="rect">
            <a:avLst/>
          </a:prstGeom>
          <a:noFill/>
        </p:spPr>
        <p:txBody>
          <a:bodyPr wrap="square" rtlCol="0">
            <a:spAutoFit/>
          </a:bodyPr>
          <a:lstStyle/>
          <a:p>
            <a:r>
              <a:rPr lang="en-US" altLang="zh-CN" dirty="0"/>
              <a:t>RGB</a:t>
            </a:r>
            <a:r>
              <a:rPr lang="zh-CN" altLang="en-US" dirty="0"/>
              <a:t>设置散发颜色</a:t>
            </a:r>
          </a:p>
        </p:txBody>
      </p:sp>
    </p:spTree>
    <p:extLst>
      <p:ext uri="{BB962C8B-B14F-4D97-AF65-F5344CB8AC3E}">
        <p14:creationId xmlns:p14="http://schemas.microsoft.com/office/powerpoint/2010/main" val="1833477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FB6A5-8147-467A-8399-76C4ED0211F6}"/>
              </a:ext>
            </a:extLst>
          </p:cNvPr>
          <p:cNvSpPr>
            <a:spLocks noGrp="1"/>
          </p:cNvSpPr>
          <p:nvPr>
            <p:ph type="title"/>
          </p:nvPr>
        </p:nvSpPr>
        <p:spPr>
          <a:xfrm>
            <a:off x="532904" y="221448"/>
            <a:ext cx="11212056" cy="1325563"/>
          </a:xfrm>
        </p:spPr>
        <p:txBody>
          <a:bodyPr>
            <a:normAutofit/>
          </a:bodyPr>
          <a:lstStyle/>
          <a:p>
            <a:r>
              <a:rPr lang="en-US" altLang="zh-CN" sz="4000" b="1" dirty="0" err="1"/>
              <a:t>Webots</a:t>
            </a:r>
            <a:r>
              <a:rPr lang="zh-CN" altLang="en-US" sz="4000" b="1" dirty="0"/>
              <a:t>中部分组件</a:t>
            </a:r>
            <a:r>
              <a:rPr lang="en-US" altLang="zh-CN" sz="4000" b="1" dirty="0"/>
              <a:t>(</a:t>
            </a:r>
            <a:r>
              <a:rPr lang="zh-CN" altLang="en-US" sz="4000" b="1" dirty="0"/>
              <a:t>传感器等</a:t>
            </a:r>
            <a:r>
              <a:rPr lang="en-US" altLang="zh-CN" sz="4000" b="1" dirty="0"/>
              <a:t>)</a:t>
            </a:r>
            <a:r>
              <a:rPr lang="zh-CN" altLang="en-US" sz="4000" b="1" dirty="0"/>
              <a:t>图像显示功能</a:t>
            </a:r>
          </a:p>
        </p:txBody>
      </p:sp>
      <p:pic>
        <p:nvPicPr>
          <p:cNvPr id="5" name="内容占位符 4">
            <a:extLst>
              <a:ext uri="{FF2B5EF4-FFF2-40B4-BE49-F238E27FC236}">
                <a16:creationId xmlns:a16="http://schemas.microsoft.com/office/drawing/2014/main" id="{E00424C3-9C55-488E-ABEA-D0DC2D4588E0}"/>
              </a:ext>
            </a:extLst>
          </p:cNvPr>
          <p:cNvPicPr>
            <a:picLocks noGrp="1" noChangeAspect="1"/>
          </p:cNvPicPr>
          <p:nvPr>
            <p:ph idx="1"/>
          </p:nvPr>
        </p:nvPicPr>
        <p:blipFill>
          <a:blip r:embed="rId2"/>
          <a:stretch>
            <a:fillRect/>
          </a:stretch>
        </p:blipFill>
        <p:spPr>
          <a:xfrm>
            <a:off x="532904" y="1372864"/>
            <a:ext cx="4148416" cy="5196612"/>
          </a:xfrm>
        </p:spPr>
      </p:pic>
      <p:pic>
        <p:nvPicPr>
          <p:cNvPr id="7" name="图片 6">
            <a:extLst>
              <a:ext uri="{FF2B5EF4-FFF2-40B4-BE49-F238E27FC236}">
                <a16:creationId xmlns:a16="http://schemas.microsoft.com/office/drawing/2014/main" id="{4DD1C919-A0B6-4336-AD2E-8C1B5F69FC3F}"/>
              </a:ext>
            </a:extLst>
          </p:cNvPr>
          <p:cNvPicPr>
            <a:picLocks noChangeAspect="1"/>
          </p:cNvPicPr>
          <p:nvPr/>
        </p:nvPicPr>
        <p:blipFill>
          <a:blip r:embed="rId3"/>
          <a:stretch>
            <a:fillRect/>
          </a:stretch>
        </p:blipFill>
        <p:spPr>
          <a:xfrm>
            <a:off x="4760538" y="2641600"/>
            <a:ext cx="3234494" cy="3628205"/>
          </a:xfrm>
          <a:prstGeom prst="rect">
            <a:avLst/>
          </a:prstGeom>
        </p:spPr>
      </p:pic>
      <p:pic>
        <p:nvPicPr>
          <p:cNvPr id="9" name="图片 8">
            <a:extLst>
              <a:ext uri="{FF2B5EF4-FFF2-40B4-BE49-F238E27FC236}">
                <a16:creationId xmlns:a16="http://schemas.microsoft.com/office/drawing/2014/main" id="{87A62F6A-04B2-41D3-8CEC-1F0673A4D360}"/>
              </a:ext>
            </a:extLst>
          </p:cNvPr>
          <p:cNvPicPr>
            <a:picLocks noChangeAspect="1"/>
          </p:cNvPicPr>
          <p:nvPr/>
        </p:nvPicPr>
        <p:blipFill>
          <a:blip r:embed="rId4"/>
          <a:stretch>
            <a:fillRect/>
          </a:stretch>
        </p:blipFill>
        <p:spPr>
          <a:xfrm>
            <a:off x="8265111" y="3230116"/>
            <a:ext cx="3625573" cy="3170448"/>
          </a:xfrm>
          <a:prstGeom prst="rect">
            <a:avLst/>
          </a:prstGeom>
        </p:spPr>
      </p:pic>
    </p:spTree>
    <p:extLst>
      <p:ext uri="{BB962C8B-B14F-4D97-AF65-F5344CB8AC3E}">
        <p14:creationId xmlns:p14="http://schemas.microsoft.com/office/powerpoint/2010/main" val="2332279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EBD773E-FD46-430B-AAA1-CF474A660C95}"/>
              </a:ext>
            </a:extLst>
          </p:cNvPr>
          <p:cNvSpPr txBox="1"/>
          <p:nvPr/>
        </p:nvSpPr>
        <p:spPr>
          <a:xfrm>
            <a:off x="1484722" y="876693"/>
            <a:ext cx="1951348" cy="707886"/>
          </a:xfrm>
          <a:prstGeom prst="rect">
            <a:avLst/>
          </a:prstGeom>
          <a:noFill/>
        </p:spPr>
        <p:txBody>
          <a:bodyPr wrap="square" rtlCol="0">
            <a:spAutoFit/>
          </a:bodyPr>
          <a:lstStyle/>
          <a:p>
            <a:r>
              <a:rPr lang="en-US" altLang="zh-CN" sz="4000" dirty="0"/>
              <a:t>BmwX5</a:t>
            </a:r>
            <a:endParaRPr lang="zh-CN" altLang="en-US" sz="4000" dirty="0"/>
          </a:p>
        </p:txBody>
      </p:sp>
      <p:cxnSp>
        <p:nvCxnSpPr>
          <p:cNvPr id="6" name="直接箭头连接符 5">
            <a:extLst>
              <a:ext uri="{FF2B5EF4-FFF2-40B4-BE49-F238E27FC236}">
                <a16:creationId xmlns:a16="http://schemas.microsoft.com/office/drawing/2014/main" id="{57DABE6F-BD68-4329-8B5E-B41B79E77133}"/>
              </a:ext>
            </a:extLst>
          </p:cNvPr>
          <p:cNvCxnSpPr>
            <a:cxnSpLocks/>
          </p:cNvCxnSpPr>
          <p:nvPr/>
        </p:nvCxnSpPr>
        <p:spPr>
          <a:xfrm flipV="1">
            <a:off x="2168165" y="1696825"/>
            <a:ext cx="367645" cy="1555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AC5280A-489D-44FE-9130-B566D83A0C3C}"/>
              </a:ext>
            </a:extLst>
          </p:cNvPr>
          <p:cNvSpPr txBox="1"/>
          <p:nvPr/>
        </p:nvSpPr>
        <p:spPr>
          <a:xfrm>
            <a:off x="721150" y="3429001"/>
            <a:ext cx="2894029" cy="1015663"/>
          </a:xfrm>
          <a:prstGeom prst="rect">
            <a:avLst/>
          </a:prstGeom>
          <a:noFill/>
        </p:spPr>
        <p:txBody>
          <a:bodyPr wrap="square" rtlCol="0">
            <a:spAutoFit/>
          </a:bodyPr>
          <a:lstStyle/>
          <a:p>
            <a:r>
              <a:rPr lang="en-US" altLang="zh-CN" sz="4000" dirty="0">
                <a:solidFill>
                  <a:srgbClr val="FF0000"/>
                </a:solidFill>
              </a:rPr>
              <a:t>PROTO</a:t>
            </a:r>
            <a:r>
              <a:rPr lang="zh-CN" altLang="en-US" sz="4000" dirty="0">
                <a:solidFill>
                  <a:srgbClr val="FF0000"/>
                </a:solidFill>
              </a:rPr>
              <a:t>文件</a:t>
            </a:r>
            <a:endParaRPr lang="en-US" altLang="zh-CN" sz="4000" dirty="0">
              <a:solidFill>
                <a:srgbClr val="FF0000"/>
              </a:solidFill>
            </a:endParaRPr>
          </a:p>
          <a:p>
            <a:r>
              <a:rPr lang="en-US" altLang="zh-CN" sz="2000" dirty="0">
                <a:solidFill>
                  <a:srgbClr val="FF0000"/>
                </a:solidFill>
              </a:rPr>
              <a:t>(</a:t>
            </a:r>
            <a:r>
              <a:rPr lang="zh-CN" altLang="en-US" sz="2000" dirty="0">
                <a:solidFill>
                  <a:srgbClr val="FF0000"/>
                </a:solidFill>
              </a:rPr>
              <a:t>使用</a:t>
            </a:r>
            <a:r>
              <a:rPr lang="en-US" altLang="zh-CN" sz="2000" dirty="0">
                <a:solidFill>
                  <a:srgbClr val="FF0000"/>
                </a:solidFill>
              </a:rPr>
              <a:t>VRML</a:t>
            </a:r>
            <a:r>
              <a:rPr lang="zh-CN" altLang="en-US" sz="2000" dirty="0">
                <a:solidFill>
                  <a:srgbClr val="FF0000"/>
                </a:solidFill>
              </a:rPr>
              <a:t>语言编写</a:t>
            </a:r>
            <a:r>
              <a:rPr lang="en-US" altLang="zh-CN" sz="2000" dirty="0">
                <a:solidFill>
                  <a:srgbClr val="FF0000"/>
                </a:solidFill>
              </a:rPr>
              <a:t>)</a:t>
            </a:r>
            <a:endParaRPr lang="zh-CN" altLang="en-US" sz="2000" dirty="0">
              <a:solidFill>
                <a:srgbClr val="FF0000"/>
              </a:solidFill>
            </a:endParaRPr>
          </a:p>
        </p:txBody>
      </p:sp>
      <p:sp>
        <p:nvSpPr>
          <p:cNvPr id="9" name="左大括号 8">
            <a:extLst>
              <a:ext uri="{FF2B5EF4-FFF2-40B4-BE49-F238E27FC236}">
                <a16:creationId xmlns:a16="http://schemas.microsoft.com/office/drawing/2014/main" id="{4D3A0967-C96E-4DB4-AEB0-3BA56FD5D099}"/>
              </a:ext>
            </a:extLst>
          </p:cNvPr>
          <p:cNvSpPr/>
          <p:nvPr/>
        </p:nvSpPr>
        <p:spPr>
          <a:xfrm>
            <a:off x="3436070" y="547192"/>
            <a:ext cx="443155" cy="155542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33C59C2-ADA7-4C76-9BF0-183399C64067}"/>
              </a:ext>
            </a:extLst>
          </p:cNvPr>
          <p:cNvSpPr txBox="1"/>
          <p:nvPr/>
        </p:nvSpPr>
        <p:spPr>
          <a:xfrm>
            <a:off x="4213781" y="424206"/>
            <a:ext cx="1687398" cy="369332"/>
          </a:xfrm>
          <a:prstGeom prst="rect">
            <a:avLst/>
          </a:prstGeom>
          <a:noFill/>
        </p:spPr>
        <p:txBody>
          <a:bodyPr wrap="square" rtlCol="0">
            <a:spAutoFit/>
          </a:bodyPr>
          <a:lstStyle/>
          <a:p>
            <a:r>
              <a:rPr lang="zh-CN" altLang="en-US" dirty="0"/>
              <a:t>整体性</a:t>
            </a:r>
          </a:p>
        </p:txBody>
      </p:sp>
      <p:sp>
        <p:nvSpPr>
          <p:cNvPr id="11" name="文本框 10">
            <a:extLst>
              <a:ext uri="{FF2B5EF4-FFF2-40B4-BE49-F238E27FC236}">
                <a16:creationId xmlns:a16="http://schemas.microsoft.com/office/drawing/2014/main" id="{4FEB1EDB-FBF3-40AF-916C-F75B27B755BA}"/>
              </a:ext>
            </a:extLst>
          </p:cNvPr>
          <p:cNvSpPr txBox="1"/>
          <p:nvPr/>
        </p:nvSpPr>
        <p:spPr>
          <a:xfrm>
            <a:off x="4213781" y="1917947"/>
            <a:ext cx="1687398" cy="369332"/>
          </a:xfrm>
          <a:prstGeom prst="rect">
            <a:avLst/>
          </a:prstGeom>
          <a:noFill/>
        </p:spPr>
        <p:txBody>
          <a:bodyPr wrap="square" rtlCol="0">
            <a:spAutoFit/>
          </a:bodyPr>
          <a:lstStyle/>
          <a:p>
            <a:r>
              <a:rPr lang="zh-CN" altLang="en-US" dirty="0"/>
              <a:t>参数较少</a:t>
            </a:r>
          </a:p>
        </p:txBody>
      </p:sp>
      <p:sp>
        <p:nvSpPr>
          <p:cNvPr id="14" name="文本框 13">
            <a:extLst>
              <a:ext uri="{FF2B5EF4-FFF2-40B4-BE49-F238E27FC236}">
                <a16:creationId xmlns:a16="http://schemas.microsoft.com/office/drawing/2014/main" id="{5AEF6546-B67D-4E65-B082-3FBA4CD6AF7B}"/>
              </a:ext>
            </a:extLst>
          </p:cNvPr>
          <p:cNvSpPr txBox="1"/>
          <p:nvPr/>
        </p:nvSpPr>
        <p:spPr>
          <a:xfrm>
            <a:off x="8890955" y="316484"/>
            <a:ext cx="1649876" cy="584775"/>
          </a:xfrm>
          <a:prstGeom prst="rect">
            <a:avLst/>
          </a:prstGeom>
          <a:noFill/>
        </p:spPr>
        <p:txBody>
          <a:bodyPr wrap="square" rtlCol="0">
            <a:spAutoFit/>
          </a:bodyPr>
          <a:lstStyle/>
          <a:p>
            <a:r>
              <a:rPr lang="en-US" altLang="zh-CN" sz="3200" dirty="0"/>
              <a:t>HUD</a:t>
            </a:r>
            <a:endParaRPr lang="zh-CN" altLang="en-US" sz="3200" dirty="0"/>
          </a:p>
        </p:txBody>
      </p:sp>
      <p:cxnSp>
        <p:nvCxnSpPr>
          <p:cNvPr id="16" name="直接箭头连接符 15">
            <a:extLst>
              <a:ext uri="{FF2B5EF4-FFF2-40B4-BE49-F238E27FC236}">
                <a16:creationId xmlns:a16="http://schemas.microsoft.com/office/drawing/2014/main" id="{411DD369-0C1F-4B9A-B1EC-AC61BDEC7E6C}"/>
              </a:ext>
            </a:extLst>
          </p:cNvPr>
          <p:cNvCxnSpPr>
            <a:cxnSpLocks/>
          </p:cNvCxnSpPr>
          <p:nvPr/>
        </p:nvCxnSpPr>
        <p:spPr>
          <a:xfrm flipV="1">
            <a:off x="5149752" y="712044"/>
            <a:ext cx="3277298" cy="38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CFC864B-348A-47D5-9E4A-FD4BD8B7CC67}"/>
              </a:ext>
            </a:extLst>
          </p:cNvPr>
          <p:cNvCxnSpPr>
            <a:cxnSpLocks/>
          </p:cNvCxnSpPr>
          <p:nvPr/>
        </p:nvCxnSpPr>
        <p:spPr>
          <a:xfrm flipH="1">
            <a:off x="5149752" y="539452"/>
            <a:ext cx="32772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364DB22A-0CFE-454E-BCE0-17268D17CDAB}"/>
              </a:ext>
            </a:extLst>
          </p:cNvPr>
          <p:cNvCxnSpPr/>
          <p:nvPr/>
        </p:nvCxnSpPr>
        <p:spPr>
          <a:xfrm flipH="1" flipV="1">
            <a:off x="2750362" y="1702492"/>
            <a:ext cx="2217561" cy="3819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2FED05BC-EFA3-4BC2-A9BF-6BEDE1A0AD04}"/>
              </a:ext>
            </a:extLst>
          </p:cNvPr>
          <p:cNvSpPr/>
          <p:nvPr/>
        </p:nvSpPr>
        <p:spPr>
          <a:xfrm>
            <a:off x="5149752" y="5200200"/>
            <a:ext cx="3029997"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controller</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26" name="直接连接符 25">
            <a:extLst>
              <a:ext uri="{FF2B5EF4-FFF2-40B4-BE49-F238E27FC236}">
                <a16:creationId xmlns:a16="http://schemas.microsoft.com/office/drawing/2014/main" id="{E1A92CDF-54CA-4A22-9908-071C1CCB6BB9}"/>
              </a:ext>
            </a:extLst>
          </p:cNvPr>
          <p:cNvCxnSpPr/>
          <p:nvPr/>
        </p:nvCxnSpPr>
        <p:spPr>
          <a:xfrm flipV="1">
            <a:off x="8179749" y="3535052"/>
            <a:ext cx="1152787" cy="1986775"/>
          </a:xfrm>
          <a:prstGeom prst="line">
            <a:avLst/>
          </a:prstGeom>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4B1BB025-25D3-48F8-A689-3925DB4B8DF9}"/>
              </a:ext>
            </a:extLst>
          </p:cNvPr>
          <p:cNvSpPr/>
          <p:nvPr/>
        </p:nvSpPr>
        <p:spPr>
          <a:xfrm>
            <a:off x="9126629" y="2505670"/>
            <a:ext cx="1178528"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API</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29" name="连接符: 肘形 28">
            <a:extLst>
              <a:ext uri="{FF2B5EF4-FFF2-40B4-BE49-F238E27FC236}">
                <a16:creationId xmlns:a16="http://schemas.microsoft.com/office/drawing/2014/main" id="{9C58175F-44E3-440A-9011-ED94C83F1C4C}"/>
              </a:ext>
            </a:extLst>
          </p:cNvPr>
          <p:cNvCxnSpPr>
            <a:cxnSpLocks/>
          </p:cNvCxnSpPr>
          <p:nvPr/>
        </p:nvCxnSpPr>
        <p:spPr>
          <a:xfrm>
            <a:off x="3859142" y="1324902"/>
            <a:ext cx="4973773" cy="16424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4531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5F1E09-72D9-4277-BD7D-41073D020053}"/>
              </a:ext>
            </a:extLst>
          </p:cNvPr>
          <p:cNvSpPr>
            <a:spLocks noGrp="1"/>
          </p:cNvSpPr>
          <p:nvPr>
            <p:ph type="title"/>
          </p:nvPr>
        </p:nvSpPr>
        <p:spPr>
          <a:xfrm>
            <a:off x="838200" y="334645"/>
            <a:ext cx="10515600" cy="1325563"/>
          </a:xfrm>
        </p:spPr>
        <p:txBody>
          <a:bodyPr>
            <a:normAutofit fontScale="90000"/>
          </a:bodyPr>
          <a:lstStyle/>
          <a:p>
            <a:r>
              <a:rPr lang="en-US" altLang="zh-CN" sz="7200" dirty="0"/>
              <a:t>PROTO</a:t>
            </a:r>
            <a:r>
              <a:rPr lang="zh-CN" altLang="en-US" sz="7200" dirty="0"/>
              <a:t>文件</a:t>
            </a:r>
            <a:r>
              <a:rPr lang="en-US" altLang="zh-CN" sz="4400" dirty="0"/>
              <a:t>(</a:t>
            </a:r>
            <a:r>
              <a:rPr lang="zh-CN" altLang="en-US" sz="4400" dirty="0"/>
              <a:t>使用</a:t>
            </a:r>
            <a:r>
              <a:rPr lang="en-US" altLang="zh-CN" sz="4400" dirty="0"/>
              <a:t>VRML</a:t>
            </a:r>
            <a:r>
              <a:rPr lang="zh-CN" altLang="en-US" sz="4400" dirty="0"/>
              <a:t>语言编写</a:t>
            </a:r>
            <a:r>
              <a:rPr lang="en-US" altLang="zh-CN" sz="4400" dirty="0"/>
              <a:t>)</a:t>
            </a:r>
            <a:br>
              <a:rPr lang="zh-CN" altLang="en-US" sz="4400" dirty="0"/>
            </a:br>
            <a:endParaRPr lang="zh-CN" altLang="en-US" dirty="0"/>
          </a:p>
        </p:txBody>
      </p:sp>
      <p:sp>
        <p:nvSpPr>
          <p:cNvPr id="6" name="文本框 5">
            <a:extLst>
              <a:ext uri="{FF2B5EF4-FFF2-40B4-BE49-F238E27FC236}">
                <a16:creationId xmlns:a16="http://schemas.microsoft.com/office/drawing/2014/main" id="{DC564DCF-2A14-4F72-9768-51DAC728CA3A}"/>
              </a:ext>
            </a:extLst>
          </p:cNvPr>
          <p:cNvSpPr txBox="1"/>
          <p:nvPr/>
        </p:nvSpPr>
        <p:spPr>
          <a:xfrm>
            <a:off x="731520" y="1290876"/>
            <a:ext cx="6096000" cy="369332"/>
          </a:xfrm>
          <a:prstGeom prst="rect">
            <a:avLst/>
          </a:prstGeom>
          <a:noFill/>
        </p:spPr>
        <p:txBody>
          <a:bodyPr wrap="square">
            <a:spAutoFit/>
          </a:bodyPr>
          <a:lstStyle/>
          <a:p>
            <a:r>
              <a:rPr lang="en-US" altLang="zh-CN" sz="1800" b="1"/>
              <a:t>VRML</a:t>
            </a:r>
            <a:r>
              <a:rPr lang="en-US" altLang="zh-CN" sz="1800"/>
              <a:t>(</a:t>
            </a:r>
            <a:r>
              <a:rPr lang="en-US" altLang="zh-CN" sz="1800" i="0">
                <a:solidFill>
                  <a:srgbClr val="333333"/>
                </a:solidFill>
                <a:effectLst/>
                <a:latin typeface="Helvetica Neue"/>
              </a:rPr>
              <a:t>Virtual Reality Modeling Language</a:t>
            </a:r>
            <a:r>
              <a:rPr lang="en-US" altLang="zh-CN" sz="1800"/>
              <a:t>)</a:t>
            </a:r>
            <a:endParaRPr lang="zh-CN" altLang="en-US" dirty="0"/>
          </a:p>
        </p:txBody>
      </p:sp>
      <p:sp>
        <p:nvSpPr>
          <p:cNvPr id="7" name="文本框 6">
            <a:extLst>
              <a:ext uri="{FF2B5EF4-FFF2-40B4-BE49-F238E27FC236}">
                <a16:creationId xmlns:a16="http://schemas.microsoft.com/office/drawing/2014/main" id="{FE1E0BE8-EDFF-4AC8-AADB-8D22D6750662}"/>
              </a:ext>
            </a:extLst>
          </p:cNvPr>
          <p:cNvSpPr txBox="1"/>
          <p:nvPr/>
        </p:nvSpPr>
        <p:spPr>
          <a:xfrm>
            <a:off x="838200" y="1950877"/>
            <a:ext cx="6571268" cy="1477328"/>
          </a:xfrm>
          <a:prstGeom prst="rect">
            <a:avLst/>
          </a:prstGeom>
          <a:noFill/>
        </p:spPr>
        <p:txBody>
          <a:bodyPr wrap="square">
            <a:spAutoFit/>
          </a:bodyPr>
          <a:lstStyle/>
          <a:p>
            <a:r>
              <a:rPr lang="zh-CN" altLang="en-US" b="0" i="0" dirty="0">
                <a:solidFill>
                  <a:srgbClr val="333333"/>
                </a:solidFill>
                <a:effectLst/>
                <a:latin typeface="Helvetica Neue"/>
              </a:rPr>
              <a:t>本质上是一种面向</a:t>
            </a:r>
            <a:r>
              <a:rPr lang="en-US" altLang="zh-CN" b="0" i="0" dirty="0">
                <a:solidFill>
                  <a:srgbClr val="333333"/>
                </a:solidFill>
                <a:effectLst/>
                <a:latin typeface="Helvetica Neue"/>
              </a:rPr>
              <a:t>web</a:t>
            </a:r>
            <a:r>
              <a:rPr lang="zh-CN" altLang="en-US" b="0" i="0" dirty="0">
                <a:solidFill>
                  <a:srgbClr val="333333"/>
                </a:solidFill>
                <a:effectLst/>
                <a:latin typeface="Helvetica Neue"/>
              </a:rPr>
              <a:t>，</a:t>
            </a:r>
            <a:r>
              <a:rPr lang="zh-CN" altLang="en-US" b="0" i="0" u="none" strike="noStrike" dirty="0">
                <a:solidFill>
                  <a:srgbClr val="136EC2"/>
                </a:solidFill>
                <a:effectLst/>
                <a:latin typeface="Helvetica Neue"/>
                <a:hlinkClick r:id="rId2"/>
              </a:rPr>
              <a:t>面向对象</a:t>
            </a:r>
            <a:r>
              <a:rPr lang="zh-CN" altLang="en-US" b="0" i="0" dirty="0">
                <a:solidFill>
                  <a:srgbClr val="333333"/>
                </a:solidFill>
                <a:effectLst/>
                <a:latin typeface="Helvetica Neue"/>
              </a:rPr>
              <a:t>的三维造型语言，而且它是一种</a:t>
            </a:r>
            <a:r>
              <a:rPr lang="zh-CN" altLang="en-US" b="0" i="0" u="none" strike="noStrike" dirty="0">
                <a:solidFill>
                  <a:srgbClr val="136EC2"/>
                </a:solidFill>
                <a:effectLst/>
                <a:latin typeface="Helvetica Neue"/>
                <a:hlinkClick r:id="rId3"/>
              </a:rPr>
              <a:t>解释性语言</a:t>
            </a:r>
            <a:r>
              <a:rPr lang="zh-CN" altLang="en-US" b="0" i="0" dirty="0">
                <a:solidFill>
                  <a:srgbClr val="333333"/>
                </a:solidFill>
                <a:effectLst/>
                <a:latin typeface="Helvetica Neue"/>
              </a:rPr>
              <a:t>。</a:t>
            </a:r>
            <a:r>
              <a:rPr lang="en-US" altLang="zh-CN" b="0" i="0" dirty="0">
                <a:solidFill>
                  <a:srgbClr val="333333"/>
                </a:solidFill>
                <a:effectLst/>
                <a:latin typeface="Helvetica Neue"/>
              </a:rPr>
              <a:t>VRML</a:t>
            </a:r>
            <a:r>
              <a:rPr lang="zh-CN" altLang="en-US" b="0" i="0" dirty="0">
                <a:solidFill>
                  <a:srgbClr val="333333"/>
                </a:solidFill>
                <a:effectLst/>
                <a:latin typeface="Helvetica Neue"/>
              </a:rPr>
              <a:t>的对象称为结点，子结点的集合可以构成复杂的景物。结点可以通过实例得到复用，对它们赋以名字，进行定义后，即可建立动态的</a:t>
            </a:r>
            <a:r>
              <a:rPr lang="en-US" altLang="zh-CN" b="0" i="0" dirty="0">
                <a:solidFill>
                  <a:srgbClr val="333333"/>
                </a:solidFill>
                <a:effectLst/>
                <a:latin typeface="Helvetica Neue"/>
              </a:rPr>
              <a:t>VR</a:t>
            </a:r>
            <a:r>
              <a:rPr lang="zh-CN" altLang="en-US" b="0" i="0" dirty="0">
                <a:solidFill>
                  <a:srgbClr val="333333"/>
                </a:solidFill>
                <a:effectLst/>
                <a:latin typeface="Helvetica Neue"/>
              </a:rPr>
              <a:t>（虚拟世界）。是</a:t>
            </a:r>
            <a:r>
              <a:rPr lang="en-US" altLang="zh-CN" b="0" i="0" dirty="0">
                <a:solidFill>
                  <a:srgbClr val="333333"/>
                </a:solidFill>
                <a:effectLst/>
                <a:latin typeface="Helvetica Neue"/>
              </a:rPr>
              <a:t>Internet</a:t>
            </a:r>
            <a:r>
              <a:rPr lang="zh-CN" altLang="en-US" b="0" i="0" dirty="0">
                <a:solidFill>
                  <a:srgbClr val="333333"/>
                </a:solidFill>
                <a:effectLst/>
                <a:latin typeface="Helvetica Neue"/>
              </a:rPr>
              <a:t>上基于 </a:t>
            </a:r>
            <a:r>
              <a:rPr lang="en-US" altLang="zh-CN" b="0" i="0" dirty="0">
                <a:solidFill>
                  <a:srgbClr val="333333"/>
                </a:solidFill>
                <a:effectLst/>
                <a:latin typeface="Helvetica Neue"/>
              </a:rPr>
              <a:t>WWW</a:t>
            </a:r>
            <a:r>
              <a:rPr lang="zh-CN" altLang="en-US" b="0" i="0" dirty="0">
                <a:solidFill>
                  <a:srgbClr val="333333"/>
                </a:solidFill>
                <a:effectLst/>
                <a:latin typeface="Helvetica Neue"/>
              </a:rPr>
              <a:t>的三维互动网站制作的主流语言</a:t>
            </a:r>
            <a:endParaRPr lang="zh-CN" altLang="en-US" dirty="0"/>
          </a:p>
        </p:txBody>
      </p:sp>
      <p:pic>
        <p:nvPicPr>
          <p:cNvPr id="8" name="Picture 2" descr="图2三维浏览器">
            <a:extLst>
              <a:ext uri="{FF2B5EF4-FFF2-40B4-BE49-F238E27FC236}">
                <a16:creationId xmlns:a16="http://schemas.microsoft.com/office/drawing/2014/main" id="{65EBF91F-26BA-4ADE-A11E-A3E3BF522623}"/>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502400" y="3355434"/>
            <a:ext cx="5342468" cy="3502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038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8A3FC-B436-40DA-B2F9-A972A555C16D}"/>
              </a:ext>
            </a:extLst>
          </p:cNvPr>
          <p:cNvSpPr>
            <a:spLocks noGrp="1"/>
          </p:cNvSpPr>
          <p:nvPr>
            <p:ph type="title"/>
          </p:nvPr>
        </p:nvSpPr>
        <p:spPr/>
        <p:txBody>
          <a:bodyPr/>
          <a:lstStyle/>
          <a:p>
            <a:r>
              <a:rPr lang="en-US" altLang="zh-CN" b="1" dirty="0" err="1"/>
              <a:t>Webots</a:t>
            </a:r>
            <a:r>
              <a:rPr lang="zh-CN" altLang="en-US" b="1" dirty="0"/>
              <a:t>中宝马模型的部分</a:t>
            </a:r>
            <a:r>
              <a:rPr lang="en-US" altLang="zh-CN" b="1" dirty="0"/>
              <a:t>proto</a:t>
            </a:r>
            <a:endParaRPr lang="zh-CN" altLang="en-US" b="1" dirty="0"/>
          </a:p>
        </p:txBody>
      </p:sp>
      <p:pic>
        <p:nvPicPr>
          <p:cNvPr id="5" name="内容占位符 4">
            <a:extLst>
              <a:ext uri="{FF2B5EF4-FFF2-40B4-BE49-F238E27FC236}">
                <a16:creationId xmlns:a16="http://schemas.microsoft.com/office/drawing/2014/main" id="{1B0F8536-0C27-49C0-8CAD-D0E31BD3B0CC}"/>
              </a:ext>
            </a:extLst>
          </p:cNvPr>
          <p:cNvPicPr>
            <a:picLocks noGrp="1" noChangeAspect="1"/>
          </p:cNvPicPr>
          <p:nvPr>
            <p:ph idx="1"/>
          </p:nvPr>
        </p:nvPicPr>
        <p:blipFill>
          <a:blip r:embed="rId2"/>
          <a:stretch>
            <a:fillRect/>
          </a:stretch>
        </p:blipFill>
        <p:spPr>
          <a:xfrm>
            <a:off x="892561" y="2425065"/>
            <a:ext cx="10406877" cy="4351338"/>
          </a:xfrm>
        </p:spPr>
      </p:pic>
      <p:sp>
        <p:nvSpPr>
          <p:cNvPr id="4" name="标题 1">
            <a:extLst>
              <a:ext uri="{FF2B5EF4-FFF2-40B4-BE49-F238E27FC236}">
                <a16:creationId xmlns:a16="http://schemas.microsoft.com/office/drawing/2014/main" id="{A81CB7B6-FBEC-4F04-9948-F41EADFA8C58}"/>
              </a:ext>
            </a:extLst>
          </p:cNvPr>
          <p:cNvSpPr txBox="1">
            <a:spLocks/>
          </p:cNvSpPr>
          <p:nvPr/>
        </p:nvSpPr>
        <p:spPr>
          <a:xfrm>
            <a:off x="838200" y="1534160"/>
            <a:ext cx="8041641" cy="7458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t>2022b</a:t>
            </a:r>
            <a:r>
              <a:rPr lang="zh-CN" altLang="en-US" sz="2800" dirty="0"/>
              <a:t>版本多数采用外部引用的方法</a:t>
            </a:r>
          </a:p>
        </p:txBody>
      </p:sp>
    </p:spTree>
    <p:extLst>
      <p:ext uri="{BB962C8B-B14F-4D97-AF65-F5344CB8AC3E}">
        <p14:creationId xmlns:p14="http://schemas.microsoft.com/office/powerpoint/2010/main" val="1635061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8A3FC-B436-40DA-B2F9-A972A555C16D}"/>
              </a:ext>
            </a:extLst>
          </p:cNvPr>
          <p:cNvSpPr>
            <a:spLocks noGrp="1"/>
          </p:cNvSpPr>
          <p:nvPr>
            <p:ph type="title"/>
          </p:nvPr>
        </p:nvSpPr>
        <p:spPr/>
        <p:txBody>
          <a:bodyPr/>
          <a:lstStyle/>
          <a:p>
            <a:r>
              <a:rPr lang="en-US" altLang="zh-CN" b="1" dirty="0" err="1"/>
              <a:t>Webots</a:t>
            </a:r>
            <a:r>
              <a:rPr lang="zh-CN" altLang="en-US" b="1" dirty="0"/>
              <a:t>中宝马模型的部分</a:t>
            </a:r>
            <a:r>
              <a:rPr lang="en-US" altLang="zh-CN" b="1" dirty="0"/>
              <a:t>proto</a:t>
            </a:r>
            <a:endParaRPr lang="zh-CN" altLang="en-US" b="1" dirty="0"/>
          </a:p>
        </p:txBody>
      </p:sp>
      <p:sp>
        <p:nvSpPr>
          <p:cNvPr id="6" name="内容占位符 5">
            <a:extLst>
              <a:ext uri="{FF2B5EF4-FFF2-40B4-BE49-F238E27FC236}">
                <a16:creationId xmlns:a16="http://schemas.microsoft.com/office/drawing/2014/main" id="{2F7E243C-A7DC-486F-B2F3-13C717CAE7A5}"/>
              </a:ext>
            </a:extLst>
          </p:cNvPr>
          <p:cNvSpPr>
            <a:spLocks noGrp="1"/>
          </p:cNvSpPr>
          <p:nvPr>
            <p:ph idx="1"/>
          </p:nvPr>
        </p:nvSpPr>
        <p:spPr/>
        <p:txBody>
          <a:bodyPr/>
          <a:lstStyle/>
          <a:p>
            <a:endParaRPr lang="zh-CN" altLang="en-US"/>
          </a:p>
        </p:txBody>
      </p:sp>
      <p:pic>
        <p:nvPicPr>
          <p:cNvPr id="7" name="内容占位符 4">
            <a:extLst>
              <a:ext uri="{FF2B5EF4-FFF2-40B4-BE49-F238E27FC236}">
                <a16:creationId xmlns:a16="http://schemas.microsoft.com/office/drawing/2014/main" id="{7A5A58F2-BCED-42E7-8E4B-6B411F621CF1}"/>
              </a:ext>
            </a:extLst>
          </p:cNvPr>
          <p:cNvPicPr>
            <a:picLocks noChangeAspect="1"/>
          </p:cNvPicPr>
          <p:nvPr/>
        </p:nvPicPr>
        <p:blipFill>
          <a:blip r:embed="rId2"/>
          <a:stretch>
            <a:fillRect/>
          </a:stretch>
        </p:blipFill>
        <p:spPr>
          <a:xfrm>
            <a:off x="687100" y="1532975"/>
            <a:ext cx="4216104" cy="4351338"/>
          </a:xfrm>
          <a:prstGeom prst="rect">
            <a:avLst/>
          </a:prstGeom>
        </p:spPr>
      </p:pic>
      <p:pic>
        <p:nvPicPr>
          <p:cNvPr id="8" name="图片 7">
            <a:extLst>
              <a:ext uri="{FF2B5EF4-FFF2-40B4-BE49-F238E27FC236}">
                <a16:creationId xmlns:a16="http://schemas.microsoft.com/office/drawing/2014/main" id="{F23B3D08-EF55-42B1-B140-32D5008C95C5}"/>
              </a:ext>
            </a:extLst>
          </p:cNvPr>
          <p:cNvPicPr>
            <a:picLocks noChangeAspect="1"/>
          </p:cNvPicPr>
          <p:nvPr/>
        </p:nvPicPr>
        <p:blipFill>
          <a:blip r:embed="rId3"/>
          <a:stretch>
            <a:fillRect/>
          </a:stretch>
        </p:blipFill>
        <p:spPr>
          <a:xfrm>
            <a:off x="5054304" y="1422644"/>
            <a:ext cx="7029450" cy="4572000"/>
          </a:xfrm>
          <a:prstGeom prst="rect">
            <a:avLst/>
          </a:prstGeom>
        </p:spPr>
      </p:pic>
    </p:spTree>
    <p:extLst>
      <p:ext uri="{BB962C8B-B14F-4D97-AF65-F5344CB8AC3E}">
        <p14:creationId xmlns:p14="http://schemas.microsoft.com/office/powerpoint/2010/main" val="4136739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F92B4-3BE3-4079-85EA-1477171F62B7}"/>
              </a:ext>
            </a:extLst>
          </p:cNvPr>
          <p:cNvSpPr>
            <a:spLocks noGrp="1"/>
          </p:cNvSpPr>
          <p:nvPr>
            <p:ph type="title"/>
          </p:nvPr>
        </p:nvSpPr>
        <p:spPr/>
        <p:txBody>
          <a:bodyPr>
            <a:normAutofit/>
          </a:bodyPr>
          <a:lstStyle/>
          <a:p>
            <a:r>
              <a:rPr lang="en-US" altLang="zh-CN" b="1" dirty="0">
                <a:latin typeface="Arial" panose="020B0604020202020204" pitchFamily="34" charset="0"/>
                <a:ea typeface="+mn-ea"/>
                <a:cs typeface="Arial" panose="020B0604020202020204" pitchFamily="34" charset="0"/>
              </a:rPr>
              <a:t>Background &amp; Specific task</a:t>
            </a:r>
            <a:endParaRPr lang="zh-CN" altLang="en-US" b="1" dirty="0">
              <a:latin typeface="Arial" panose="020B0604020202020204" pitchFamily="34" charset="0"/>
              <a:ea typeface="+mn-ea"/>
              <a:cs typeface="Arial" panose="020B0604020202020204" pitchFamily="34" charset="0"/>
            </a:endParaRPr>
          </a:p>
        </p:txBody>
      </p:sp>
      <p:sp>
        <p:nvSpPr>
          <p:cNvPr id="3" name="内容占位符 2">
            <a:extLst>
              <a:ext uri="{FF2B5EF4-FFF2-40B4-BE49-F238E27FC236}">
                <a16:creationId xmlns:a16="http://schemas.microsoft.com/office/drawing/2014/main" id="{84D06493-52F1-4611-A7C9-744101A376C8}"/>
              </a:ext>
            </a:extLst>
          </p:cNvPr>
          <p:cNvSpPr>
            <a:spLocks noGrp="1"/>
          </p:cNvSpPr>
          <p:nvPr>
            <p:ph idx="1"/>
          </p:nvPr>
        </p:nvSpPr>
        <p:spPr>
          <a:xfrm>
            <a:off x="706120" y="1825625"/>
            <a:ext cx="11353800" cy="4667250"/>
          </a:xfrm>
        </p:spPr>
        <p:txBody>
          <a:bodyPr>
            <a:normAutofit/>
          </a:bodyPr>
          <a:lstStyle/>
          <a:p>
            <a:r>
              <a:rPr lang="en-US" altLang="zh-CN" sz="2400" dirty="0">
                <a:latin typeface="Arial" panose="020B0604020202020204" pitchFamily="34" charset="0"/>
                <a:cs typeface="Arial" panose="020B0604020202020204" pitchFamily="34" charset="0"/>
              </a:rPr>
              <a:t>In this function, a specific driving experiment is designed in the </a:t>
            </a:r>
            <a:r>
              <a:rPr lang="en-US" altLang="zh-CN" sz="2400" dirty="0" err="1">
                <a:latin typeface="Arial" panose="020B0604020202020204" pitchFamily="34" charset="0"/>
                <a:cs typeface="Arial" panose="020B0604020202020204" pitchFamily="34" charset="0"/>
              </a:rPr>
              <a:t>Webots</a:t>
            </a:r>
            <a:r>
              <a:rPr lang="en-US" altLang="zh-CN" sz="2400" dirty="0">
                <a:latin typeface="Arial" panose="020B0604020202020204" pitchFamily="34" charset="0"/>
                <a:cs typeface="Arial" panose="020B0604020202020204" pitchFamily="34" charset="0"/>
              </a:rPr>
              <a:t> simulator. The surrounding information of the ego-vehicle can be collected and embedded into the driver's front view as augmented information. The motivation of this augmented information is to help drivers better perceive surrounding traffic and ultimately improve traffic safety and efficiency. For this purpose, a comparison experiment will be designed, and realistic vehicle trajectories will be integrated into the digital twin world, creating a mixed reality. </a:t>
            </a:r>
            <a:r>
              <a:rPr lang="en-US" altLang="zh-CN" sz="2400" dirty="0" err="1">
                <a:latin typeface="Arial" panose="020B0604020202020204" pitchFamily="34" charset="0"/>
                <a:cs typeface="Arial" panose="020B0604020202020204" pitchFamily="34" charset="0"/>
              </a:rPr>
              <a:t>Webots</a:t>
            </a:r>
            <a:r>
              <a:rPr lang="en-US" altLang="zh-CN" sz="2400" dirty="0">
                <a:latin typeface="Arial" panose="020B0604020202020204" pitchFamily="34" charset="0"/>
                <a:cs typeface="Arial" panose="020B0604020202020204" pitchFamily="34" charset="0"/>
              </a:rPr>
              <a:t> periodically update traffic information in the simulation and send advisory control strategies to the real world. This approach ensures that traffic information is simultaneously synchronized in both the real world and virtual world, enabling effective and efficient traffic management.</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909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8A3FC-B436-40DA-B2F9-A972A555C16D}"/>
              </a:ext>
            </a:extLst>
          </p:cNvPr>
          <p:cNvSpPr>
            <a:spLocks noGrp="1"/>
          </p:cNvSpPr>
          <p:nvPr>
            <p:ph type="title"/>
          </p:nvPr>
        </p:nvSpPr>
        <p:spPr/>
        <p:txBody>
          <a:bodyPr/>
          <a:lstStyle/>
          <a:p>
            <a:r>
              <a:rPr lang="en-US" altLang="zh-CN" b="1" dirty="0" err="1"/>
              <a:t>Webots</a:t>
            </a:r>
            <a:r>
              <a:rPr lang="zh-CN" altLang="en-US" b="1" dirty="0"/>
              <a:t>中宝马模型的部分</a:t>
            </a:r>
            <a:r>
              <a:rPr lang="en-US" altLang="zh-CN" b="1" dirty="0"/>
              <a:t>proto</a:t>
            </a:r>
            <a:endParaRPr lang="zh-CN" altLang="en-US" b="1" dirty="0"/>
          </a:p>
        </p:txBody>
      </p:sp>
      <p:sp>
        <p:nvSpPr>
          <p:cNvPr id="6" name="内容占位符 5">
            <a:extLst>
              <a:ext uri="{FF2B5EF4-FFF2-40B4-BE49-F238E27FC236}">
                <a16:creationId xmlns:a16="http://schemas.microsoft.com/office/drawing/2014/main" id="{2F7E243C-A7DC-486F-B2F3-13C717CAE7A5}"/>
              </a:ext>
            </a:extLst>
          </p:cNvPr>
          <p:cNvSpPr>
            <a:spLocks noGrp="1"/>
          </p:cNvSpPr>
          <p:nvPr>
            <p:ph idx="1"/>
          </p:nvPr>
        </p:nvSpPr>
        <p:spPr/>
        <p:txBody>
          <a:bodyPr/>
          <a:lstStyle/>
          <a:p>
            <a:endParaRPr lang="zh-CN" altLang="en-US"/>
          </a:p>
        </p:txBody>
      </p:sp>
      <p:pic>
        <p:nvPicPr>
          <p:cNvPr id="9" name="图片 8">
            <a:extLst>
              <a:ext uri="{FF2B5EF4-FFF2-40B4-BE49-F238E27FC236}">
                <a16:creationId xmlns:a16="http://schemas.microsoft.com/office/drawing/2014/main" id="{F56C778F-93F6-4DD7-B7BC-7D057EB9B054}"/>
              </a:ext>
            </a:extLst>
          </p:cNvPr>
          <p:cNvPicPr>
            <a:picLocks noChangeAspect="1"/>
          </p:cNvPicPr>
          <p:nvPr/>
        </p:nvPicPr>
        <p:blipFill>
          <a:blip r:embed="rId2"/>
          <a:stretch>
            <a:fillRect/>
          </a:stretch>
        </p:blipFill>
        <p:spPr>
          <a:xfrm>
            <a:off x="838200" y="1484701"/>
            <a:ext cx="3781332" cy="5129459"/>
          </a:xfrm>
          <a:prstGeom prst="rect">
            <a:avLst/>
          </a:prstGeom>
        </p:spPr>
      </p:pic>
      <p:pic>
        <p:nvPicPr>
          <p:cNvPr id="10" name="图片 9">
            <a:extLst>
              <a:ext uri="{FF2B5EF4-FFF2-40B4-BE49-F238E27FC236}">
                <a16:creationId xmlns:a16="http://schemas.microsoft.com/office/drawing/2014/main" id="{0DDE41CA-2977-40E0-B28C-95968DD49F2E}"/>
              </a:ext>
            </a:extLst>
          </p:cNvPr>
          <p:cNvPicPr>
            <a:picLocks noChangeAspect="1"/>
          </p:cNvPicPr>
          <p:nvPr/>
        </p:nvPicPr>
        <p:blipFill>
          <a:blip r:embed="rId3"/>
          <a:stretch>
            <a:fillRect/>
          </a:stretch>
        </p:blipFill>
        <p:spPr>
          <a:xfrm>
            <a:off x="7284447" y="2926715"/>
            <a:ext cx="3952875" cy="2981325"/>
          </a:xfrm>
          <a:prstGeom prst="rect">
            <a:avLst/>
          </a:prstGeom>
        </p:spPr>
      </p:pic>
      <p:cxnSp>
        <p:nvCxnSpPr>
          <p:cNvPr id="4" name="直接箭头连接符 3">
            <a:extLst>
              <a:ext uri="{FF2B5EF4-FFF2-40B4-BE49-F238E27FC236}">
                <a16:creationId xmlns:a16="http://schemas.microsoft.com/office/drawing/2014/main" id="{95B5B21A-A2A6-4D9F-B45F-9911679DC24A}"/>
              </a:ext>
            </a:extLst>
          </p:cNvPr>
          <p:cNvCxnSpPr>
            <a:cxnSpLocks/>
          </p:cNvCxnSpPr>
          <p:nvPr/>
        </p:nvCxnSpPr>
        <p:spPr>
          <a:xfrm flipH="1">
            <a:off x="3545840" y="3210560"/>
            <a:ext cx="3525520" cy="519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2FC289C6-1E10-4378-8DE9-C0DB0F41F74E}"/>
              </a:ext>
            </a:extLst>
          </p:cNvPr>
          <p:cNvCxnSpPr>
            <a:cxnSpLocks/>
          </p:cNvCxnSpPr>
          <p:nvPr/>
        </p:nvCxnSpPr>
        <p:spPr>
          <a:xfrm flipH="1">
            <a:off x="2580640" y="4183697"/>
            <a:ext cx="4490720" cy="613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578B17CA-B7B3-417A-BBA6-3915A09F027E}"/>
              </a:ext>
            </a:extLst>
          </p:cNvPr>
          <p:cNvSpPr txBox="1"/>
          <p:nvPr/>
        </p:nvSpPr>
        <p:spPr>
          <a:xfrm>
            <a:off x="4907554" y="2481267"/>
            <a:ext cx="1716766" cy="646331"/>
          </a:xfrm>
          <a:prstGeom prst="rect">
            <a:avLst/>
          </a:prstGeom>
          <a:noFill/>
        </p:spPr>
        <p:txBody>
          <a:bodyPr wrap="square" rtlCol="0">
            <a:spAutoFit/>
          </a:bodyPr>
          <a:lstStyle/>
          <a:p>
            <a:r>
              <a:rPr lang="zh-CN" altLang="en-US" dirty="0">
                <a:solidFill>
                  <a:srgbClr val="FF0000"/>
                </a:solidFill>
              </a:rPr>
              <a:t>存在部分节点属性的继承</a:t>
            </a:r>
          </a:p>
        </p:txBody>
      </p:sp>
    </p:spTree>
    <p:extLst>
      <p:ext uri="{BB962C8B-B14F-4D97-AF65-F5344CB8AC3E}">
        <p14:creationId xmlns:p14="http://schemas.microsoft.com/office/powerpoint/2010/main" val="3476231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D26075-0BFF-427A-AFBF-A28023D300DF}"/>
              </a:ext>
            </a:extLst>
          </p:cNvPr>
          <p:cNvSpPr>
            <a:spLocks noGrp="1"/>
          </p:cNvSpPr>
          <p:nvPr>
            <p:ph type="title"/>
          </p:nvPr>
        </p:nvSpPr>
        <p:spPr/>
        <p:txBody>
          <a:bodyPr/>
          <a:lstStyle/>
          <a:p>
            <a:r>
              <a:rPr lang="zh-CN" altLang="en-US" dirty="0"/>
              <a:t>插入</a:t>
            </a:r>
            <a:r>
              <a:rPr lang="en-US" altLang="zh-CN" dirty="0"/>
              <a:t>HUD</a:t>
            </a:r>
            <a:r>
              <a:rPr lang="zh-CN" altLang="en-US" dirty="0"/>
              <a:t>节点</a:t>
            </a:r>
          </a:p>
        </p:txBody>
      </p:sp>
      <p:pic>
        <p:nvPicPr>
          <p:cNvPr id="5" name="内容占位符 4">
            <a:extLst>
              <a:ext uri="{FF2B5EF4-FFF2-40B4-BE49-F238E27FC236}">
                <a16:creationId xmlns:a16="http://schemas.microsoft.com/office/drawing/2014/main" id="{DD0B0B1D-F3DE-402C-801A-5450D25E6F13}"/>
              </a:ext>
            </a:extLst>
          </p:cNvPr>
          <p:cNvPicPr>
            <a:picLocks noGrp="1" noChangeAspect="1"/>
          </p:cNvPicPr>
          <p:nvPr>
            <p:ph idx="1"/>
          </p:nvPr>
        </p:nvPicPr>
        <p:blipFill>
          <a:blip r:embed="rId2"/>
          <a:stretch>
            <a:fillRect/>
          </a:stretch>
        </p:blipFill>
        <p:spPr>
          <a:xfrm>
            <a:off x="2884312" y="1690688"/>
            <a:ext cx="3799291" cy="4879658"/>
          </a:xfrm>
        </p:spPr>
      </p:pic>
    </p:spTree>
    <p:extLst>
      <p:ext uri="{BB962C8B-B14F-4D97-AF65-F5344CB8AC3E}">
        <p14:creationId xmlns:p14="http://schemas.microsoft.com/office/powerpoint/2010/main" val="445382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965ACB-9D37-40B4-808D-00582F0EB042}"/>
              </a:ext>
            </a:extLst>
          </p:cNvPr>
          <p:cNvSpPr>
            <a:spLocks noGrp="1"/>
          </p:cNvSpPr>
          <p:nvPr>
            <p:ph type="title"/>
          </p:nvPr>
        </p:nvSpPr>
        <p:spPr/>
        <p:txBody>
          <a:bodyPr/>
          <a:lstStyle/>
          <a:p>
            <a:r>
              <a:rPr lang="en-US" altLang="zh-CN" dirty="0"/>
              <a:t>Controller</a:t>
            </a:r>
            <a:endParaRPr lang="zh-CN" altLang="en-US" dirty="0"/>
          </a:p>
        </p:txBody>
      </p:sp>
      <p:pic>
        <p:nvPicPr>
          <p:cNvPr id="5" name="内容占位符 4">
            <a:extLst>
              <a:ext uri="{FF2B5EF4-FFF2-40B4-BE49-F238E27FC236}">
                <a16:creationId xmlns:a16="http://schemas.microsoft.com/office/drawing/2014/main" id="{5332F0F8-1396-4CC7-BCF4-6FE92953C9F3}"/>
              </a:ext>
            </a:extLst>
          </p:cNvPr>
          <p:cNvPicPr>
            <a:picLocks noGrp="1" noChangeAspect="1"/>
          </p:cNvPicPr>
          <p:nvPr>
            <p:ph idx="1"/>
          </p:nvPr>
        </p:nvPicPr>
        <p:blipFill>
          <a:blip r:embed="rId2"/>
          <a:stretch>
            <a:fillRect/>
          </a:stretch>
        </p:blipFill>
        <p:spPr>
          <a:xfrm>
            <a:off x="1051440" y="1853905"/>
            <a:ext cx="8260320" cy="4351338"/>
          </a:xfrm>
        </p:spPr>
      </p:pic>
      <p:sp>
        <p:nvSpPr>
          <p:cNvPr id="6" name="箭头: 右 5">
            <a:extLst>
              <a:ext uri="{FF2B5EF4-FFF2-40B4-BE49-F238E27FC236}">
                <a16:creationId xmlns:a16="http://schemas.microsoft.com/office/drawing/2014/main" id="{A4F0CC1A-ABA7-46DD-A8FC-B674EC5C1EA5}"/>
              </a:ext>
            </a:extLst>
          </p:cNvPr>
          <p:cNvSpPr/>
          <p:nvPr/>
        </p:nvSpPr>
        <p:spPr>
          <a:xfrm rot="11295485">
            <a:off x="6193410" y="3271706"/>
            <a:ext cx="2771481" cy="2710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1652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2420B9-E218-43DF-B239-BA30DA3EEAD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9CFA693-2071-498D-A986-8E0324CD9E54}"/>
              </a:ext>
            </a:extLst>
          </p:cNvPr>
          <p:cNvSpPr>
            <a:spLocks noGrp="1"/>
          </p:cNvSpPr>
          <p:nvPr>
            <p:ph idx="1"/>
          </p:nvPr>
        </p:nvSpPr>
        <p:spPr/>
        <p:txBody>
          <a:bodyPr/>
          <a:lstStyle/>
          <a:p>
            <a:r>
              <a:rPr lang="zh-CN" altLang="en-US" dirty="0"/>
              <a:t>在</a:t>
            </a:r>
            <a:r>
              <a:rPr lang="en-US" altLang="zh-CN" dirty="0" err="1"/>
              <a:t>Webots</a:t>
            </a:r>
            <a:r>
              <a:rPr lang="zh-CN" altLang="en-US" dirty="0"/>
              <a:t>中，节点对象有一些字段 </a:t>
            </a:r>
            <a:r>
              <a:rPr lang="en-US" altLang="zh-CN" dirty="0"/>
              <a:t>(Field) </a:t>
            </a:r>
            <a:r>
              <a:rPr lang="zh-CN" altLang="en-US" dirty="0"/>
              <a:t>，用于存储节点的属性值或其他相关信息。在这种情况下，</a:t>
            </a:r>
            <a:r>
              <a:rPr lang="en-US" altLang="zh-CN" dirty="0"/>
              <a:t>HUD</a:t>
            </a:r>
            <a:r>
              <a:rPr lang="zh-CN" altLang="en-US" dirty="0"/>
              <a:t>显示面板节点 </a:t>
            </a:r>
            <a:r>
              <a:rPr lang="en-US" altLang="zh-CN" dirty="0"/>
              <a:t>(</a:t>
            </a:r>
            <a:r>
              <a:rPr lang="en-US" altLang="zh-CN" dirty="0" err="1"/>
              <a:t>hud_display</a:t>
            </a:r>
            <a:r>
              <a:rPr lang="en-US" altLang="zh-CN" dirty="0"/>
              <a:t>“) </a:t>
            </a:r>
            <a:r>
              <a:rPr lang="zh-CN" altLang="en-US" dirty="0"/>
              <a:t>有一个名为</a:t>
            </a:r>
            <a:r>
              <a:rPr lang="en-US" altLang="zh-CN" dirty="0"/>
              <a:t>"texture"</a:t>
            </a:r>
            <a:r>
              <a:rPr lang="zh-CN" altLang="en-US" dirty="0"/>
              <a:t>的字段，该字段存储了用于显示</a:t>
            </a:r>
            <a:r>
              <a:rPr lang="en-US" altLang="zh-CN" dirty="0"/>
              <a:t>HUD</a:t>
            </a:r>
            <a:r>
              <a:rPr lang="zh-CN" altLang="en-US" dirty="0"/>
              <a:t>图像的纹理通过调用</a:t>
            </a:r>
            <a:r>
              <a:rPr lang="en-US" altLang="zh-CN" dirty="0" err="1"/>
              <a:t>getField</a:t>
            </a:r>
            <a:r>
              <a:rPr lang="en-US" altLang="zh-CN" dirty="0"/>
              <a:t>("texture")</a:t>
            </a:r>
            <a:r>
              <a:rPr lang="zh-CN" altLang="en-US" dirty="0"/>
              <a:t>方法，我们可以获取该字段对象，并将其赋值给</a:t>
            </a:r>
            <a:r>
              <a:rPr lang="en-US" altLang="zh-CN" dirty="0" err="1"/>
              <a:t>texture_node</a:t>
            </a:r>
            <a:r>
              <a:rPr lang="en-US" altLang="zh-CN" dirty="0"/>
              <a:t>~</a:t>
            </a:r>
            <a:r>
              <a:rPr lang="zh-CN" altLang="en-US" dirty="0"/>
              <a:t>变量。然后我们可以使用</a:t>
            </a:r>
            <a:r>
              <a:rPr lang="en-US" altLang="zh-CN" dirty="0"/>
              <a:t>~</a:t>
            </a:r>
            <a:r>
              <a:rPr lang="en-US" altLang="zh-CN" dirty="0" err="1"/>
              <a:t>texture_node</a:t>
            </a:r>
            <a:r>
              <a:rPr lang="en-US" altLang="zh-CN" dirty="0"/>
              <a:t>"</a:t>
            </a:r>
            <a:r>
              <a:rPr lang="zh-CN" altLang="en-US" dirty="0"/>
              <a:t>对象来访问或修改该字段的值，例如通过</a:t>
            </a:r>
            <a:r>
              <a:rPr lang="en-US" altLang="zh-CN" dirty="0"/>
              <a:t>~</a:t>
            </a:r>
            <a:r>
              <a:rPr lang="en-US" altLang="zh-CN" dirty="0" err="1"/>
              <a:t>texture_node.setsFstring</a:t>
            </a:r>
            <a:r>
              <a:rPr lang="en-US" altLang="zh-CN" dirty="0"/>
              <a:t>(</a:t>
            </a:r>
            <a:r>
              <a:rPr lang="en-US" altLang="zh-CN" dirty="0" err="1"/>
              <a:t>texture.getURI</a:t>
            </a:r>
            <a:r>
              <a:rPr lang="en-US" altLang="zh-CN" dirty="0"/>
              <a:t>())</a:t>
            </a:r>
            <a:r>
              <a:rPr lang="zh-CN" altLang="en-US" dirty="0"/>
              <a:t>将纹理应用到</a:t>
            </a:r>
            <a:r>
              <a:rPr lang="en-US" altLang="zh-CN" dirty="0"/>
              <a:t>HUD</a:t>
            </a:r>
            <a:r>
              <a:rPr lang="zh-CN" altLang="en-US" dirty="0"/>
              <a:t>显示面板</a:t>
            </a:r>
          </a:p>
        </p:txBody>
      </p:sp>
    </p:spTree>
    <p:extLst>
      <p:ext uri="{BB962C8B-B14F-4D97-AF65-F5344CB8AC3E}">
        <p14:creationId xmlns:p14="http://schemas.microsoft.com/office/powerpoint/2010/main" val="3925200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5FF330-AE54-4CA1-975A-36ECA7C4A12B}"/>
              </a:ext>
            </a:extLst>
          </p:cNvPr>
          <p:cNvSpPr>
            <a:spLocks noGrp="1"/>
          </p:cNvSpPr>
          <p:nvPr>
            <p:ph type="title"/>
          </p:nvPr>
        </p:nvSpPr>
        <p:spPr/>
        <p:txBody>
          <a:bodyPr/>
          <a:lstStyle/>
          <a:p>
            <a:r>
              <a:rPr lang="en-US" altLang="zh-CN" b="1" dirty="0"/>
              <a:t>PROTO</a:t>
            </a:r>
            <a:r>
              <a:rPr lang="zh-CN" altLang="en-US" b="1" dirty="0"/>
              <a:t>文件中的模型提取</a:t>
            </a:r>
          </a:p>
        </p:txBody>
      </p:sp>
      <p:pic>
        <p:nvPicPr>
          <p:cNvPr id="5" name="内容占位符 4">
            <a:extLst>
              <a:ext uri="{FF2B5EF4-FFF2-40B4-BE49-F238E27FC236}">
                <a16:creationId xmlns:a16="http://schemas.microsoft.com/office/drawing/2014/main" id="{BEC8AFC7-08E5-4C9F-A315-EFE9E4AC907C}"/>
              </a:ext>
            </a:extLst>
          </p:cNvPr>
          <p:cNvPicPr>
            <a:picLocks noGrp="1" noChangeAspect="1"/>
          </p:cNvPicPr>
          <p:nvPr>
            <p:ph idx="1"/>
          </p:nvPr>
        </p:nvPicPr>
        <p:blipFill>
          <a:blip r:embed="rId2"/>
          <a:stretch>
            <a:fillRect/>
          </a:stretch>
        </p:blipFill>
        <p:spPr>
          <a:xfrm>
            <a:off x="1316672" y="2616200"/>
            <a:ext cx="1700848" cy="1907011"/>
          </a:xfrm>
        </p:spPr>
      </p:pic>
      <p:sp>
        <p:nvSpPr>
          <p:cNvPr id="6" name="箭头: 右 5">
            <a:extLst>
              <a:ext uri="{FF2B5EF4-FFF2-40B4-BE49-F238E27FC236}">
                <a16:creationId xmlns:a16="http://schemas.microsoft.com/office/drawing/2014/main" id="{16DE36E1-CFE0-4A6D-AD05-1365509BDBBB}"/>
              </a:ext>
            </a:extLst>
          </p:cNvPr>
          <p:cNvSpPr/>
          <p:nvPr/>
        </p:nvSpPr>
        <p:spPr>
          <a:xfrm>
            <a:off x="3840480" y="3322320"/>
            <a:ext cx="2966720" cy="558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0B2A64B-697E-413A-BBA6-119176B4BE75}"/>
              </a:ext>
            </a:extLst>
          </p:cNvPr>
          <p:cNvSpPr/>
          <p:nvPr/>
        </p:nvSpPr>
        <p:spPr>
          <a:xfrm>
            <a:off x="7156468" y="2853038"/>
            <a:ext cx="4339650" cy="1754326"/>
          </a:xfrm>
          <a:prstGeom prst="rect">
            <a:avLst/>
          </a:prstGeom>
          <a:noFill/>
        </p:spPr>
        <p:txBody>
          <a:bodyPr wrap="none" lIns="91440" tIns="45720" rIns="91440" bIns="45720">
            <a:spAutoFit/>
          </a:bodyPr>
          <a:lstStyle/>
          <a:p>
            <a:pPr algn="ctr"/>
            <a:r>
              <a:rPr lang="zh-CN" altLang="en-US" sz="5400" dirty="0">
                <a:ln w="0"/>
                <a:effectLst>
                  <a:outerShdw blurRad="38100" dist="19050" dir="2700000" algn="tl" rotWithShape="0">
                    <a:schemeClr val="dk1">
                      <a:alpha val="40000"/>
                    </a:schemeClr>
                  </a:outerShdw>
                </a:effectLst>
              </a:rPr>
              <a:t>读取，提取，</a:t>
            </a:r>
            <a:endParaRPr lang="en-US" altLang="zh-CN" sz="5400" dirty="0">
              <a:ln w="0"/>
              <a:effectLst>
                <a:outerShdw blurRad="38100" dist="19050" dir="2700000" algn="tl" rotWithShape="0">
                  <a:schemeClr val="dk1">
                    <a:alpha val="40000"/>
                  </a:schemeClr>
                </a:outerShdw>
              </a:effectLst>
            </a:endParaRPr>
          </a:p>
          <a:p>
            <a:pPr algn="ctr"/>
            <a:r>
              <a:rPr lang="zh-CN" altLang="en-US" sz="5400" dirty="0">
                <a:ln w="0"/>
                <a:effectLst>
                  <a:outerShdw blurRad="38100" dist="19050" dir="2700000" algn="tl" rotWithShape="0">
                    <a:schemeClr val="dk1">
                      <a:alpha val="40000"/>
                    </a:schemeClr>
                  </a:outerShdw>
                </a:effectLst>
              </a:rPr>
              <a:t>修改模型</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10131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BE2AD0-E457-4515-8BE0-2EE12DC5F6E3}"/>
              </a:ext>
            </a:extLst>
          </p:cNvPr>
          <p:cNvSpPr>
            <a:spLocks noGrp="1"/>
          </p:cNvSpPr>
          <p:nvPr>
            <p:ph type="title"/>
          </p:nvPr>
        </p:nvSpPr>
        <p:spPr/>
        <p:txBody>
          <a:bodyPr/>
          <a:lstStyle/>
          <a:p>
            <a:r>
              <a:rPr lang="zh-CN" altLang="en-US" b="1" dirty="0"/>
              <a:t>世界中生成的宝马车外观</a:t>
            </a:r>
          </a:p>
        </p:txBody>
      </p:sp>
      <p:pic>
        <p:nvPicPr>
          <p:cNvPr id="5" name="内容占位符 4">
            <a:extLst>
              <a:ext uri="{FF2B5EF4-FFF2-40B4-BE49-F238E27FC236}">
                <a16:creationId xmlns:a16="http://schemas.microsoft.com/office/drawing/2014/main" id="{3763F449-164E-478F-A945-011DFDE6A8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365" y="2402239"/>
            <a:ext cx="5425910" cy="2872989"/>
          </a:xfrm>
        </p:spPr>
      </p:pic>
    </p:spTree>
    <p:extLst>
      <p:ext uri="{BB962C8B-B14F-4D97-AF65-F5344CB8AC3E}">
        <p14:creationId xmlns:p14="http://schemas.microsoft.com/office/powerpoint/2010/main" val="2189715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3ABEDA3-B20C-45FD-AD21-0F03BDF69BF5}"/>
              </a:ext>
            </a:extLst>
          </p:cNvPr>
          <p:cNvPicPr>
            <a:picLocks noChangeAspect="1"/>
          </p:cNvPicPr>
          <p:nvPr/>
        </p:nvPicPr>
        <p:blipFill>
          <a:blip r:embed="rId2"/>
          <a:stretch>
            <a:fillRect/>
          </a:stretch>
        </p:blipFill>
        <p:spPr>
          <a:xfrm>
            <a:off x="310472" y="3429000"/>
            <a:ext cx="4273017" cy="3132454"/>
          </a:xfrm>
          <a:prstGeom prst="rect">
            <a:avLst/>
          </a:prstGeom>
        </p:spPr>
      </p:pic>
      <p:sp>
        <p:nvSpPr>
          <p:cNvPr id="6" name="文本框 5">
            <a:extLst>
              <a:ext uri="{FF2B5EF4-FFF2-40B4-BE49-F238E27FC236}">
                <a16:creationId xmlns:a16="http://schemas.microsoft.com/office/drawing/2014/main" id="{F39CCF2C-CC89-4B60-BC43-81B3AAF33982}"/>
              </a:ext>
            </a:extLst>
          </p:cNvPr>
          <p:cNvSpPr txBox="1"/>
          <p:nvPr/>
        </p:nvSpPr>
        <p:spPr>
          <a:xfrm>
            <a:off x="10313517" y="5173357"/>
            <a:ext cx="2187019" cy="369332"/>
          </a:xfrm>
          <a:prstGeom prst="rect">
            <a:avLst/>
          </a:prstGeom>
          <a:noFill/>
        </p:spPr>
        <p:txBody>
          <a:bodyPr wrap="square" rtlCol="0">
            <a:spAutoFit/>
          </a:bodyPr>
          <a:lstStyle/>
          <a:p>
            <a:r>
              <a:rPr lang="en-US" altLang="zh-CN" dirty="0"/>
              <a:t>interior</a:t>
            </a:r>
            <a:endParaRPr lang="zh-CN" altLang="en-US" dirty="0"/>
          </a:p>
        </p:txBody>
      </p:sp>
      <p:pic>
        <p:nvPicPr>
          <p:cNvPr id="8" name="图片 7">
            <a:extLst>
              <a:ext uri="{FF2B5EF4-FFF2-40B4-BE49-F238E27FC236}">
                <a16:creationId xmlns:a16="http://schemas.microsoft.com/office/drawing/2014/main" id="{0CE3AD6B-AB30-4144-8D49-6392F02B00BD}"/>
              </a:ext>
            </a:extLst>
          </p:cNvPr>
          <p:cNvPicPr>
            <a:picLocks noChangeAspect="1"/>
          </p:cNvPicPr>
          <p:nvPr/>
        </p:nvPicPr>
        <p:blipFill>
          <a:blip r:embed="rId3"/>
          <a:stretch>
            <a:fillRect/>
          </a:stretch>
        </p:blipFill>
        <p:spPr>
          <a:xfrm>
            <a:off x="6369376" y="144094"/>
            <a:ext cx="5701262" cy="2846895"/>
          </a:xfrm>
          <a:prstGeom prst="rect">
            <a:avLst/>
          </a:prstGeom>
        </p:spPr>
      </p:pic>
      <p:sp>
        <p:nvSpPr>
          <p:cNvPr id="9" name="文本框 8">
            <a:extLst>
              <a:ext uri="{FF2B5EF4-FFF2-40B4-BE49-F238E27FC236}">
                <a16:creationId xmlns:a16="http://schemas.microsoft.com/office/drawing/2014/main" id="{144B7487-D11B-4BF7-B17F-49B043BAA97D}"/>
              </a:ext>
            </a:extLst>
          </p:cNvPr>
          <p:cNvSpPr txBox="1"/>
          <p:nvPr/>
        </p:nvSpPr>
        <p:spPr>
          <a:xfrm>
            <a:off x="8126498" y="2990989"/>
            <a:ext cx="2187019" cy="369332"/>
          </a:xfrm>
          <a:prstGeom prst="rect">
            <a:avLst/>
          </a:prstGeom>
          <a:noFill/>
        </p:spPr>
        <p:txBody>
          <a:bodyPr wrap="square" rtlCol="0">
            <a:spAutoFit/>
          </a:bodyPr>
          <a:lstStyle/>
          <a:p>
            <a:r>
              <a:rPr lang="en-US" altLang="zh-CN" dirty="0" err="1"/>
              <a:t>innerwindow</a:t>
            </a:r>
            <a:endParaRPr lang="zh-CN" altLang="en-US" dirty="0"/>
          </a:p>
        </p:txBody>
      </p:sp>
      <p:pic>
        <p:nvPicPr>
          <p:cNvPr id="13" name="图片 12">
            <a:extLst>
              <a:ext uri="{FF2B5EF4-FFF2-40B4-BE49-F238E27FC236}">
                <a16:creationId xmlns:a16="http://schemas.microsoft.com/office/drawing/2014/main" id="{DE4406F8-84C2-4145-BEEC-CF0C402FFD7F}"/>
              </a:ext>
            </a:extLst>
          </p:cNvPr>
          <p:cNvPicPr>
            <a:picLocks noChangeAspect="1"/>
          </p:cNvPicPr>
          <p:nvPr/>
        </p:nvPicPr>
        <p:blipFill>
          <a:blip r:embed="rId4"/>
          <a:stretch>
            <a:fillRect/>
          </a:stretch>
        </p:blipFill>
        <p:spPr>
          <a:xfrm>
            <a:off x="6096000" y="3666031"/>
            <a:ext cx="4090777" cy="3014652"/>
          </a:xfrm>
          <a:prstGeom prst="rect">
            <a:avLst/>
          </a:prstGeom>
        </p:spPr>
      </p:pic>
      <p:sp>
        <p:nvSpPr>
          <p:cNvPr id="14" name="文本框 13">
            <a:extLst>
              <a:ext uri="{FF2B5EF4-FFF2-40B4-BE49-F238E27FC236}">
                <a16:creationId xmlns:a16="http://schemas.microsoft.com/office/drawing/2014/main" id="{65CC6C6D-1493-4DE0-BCB0-D9C88E2693C8}"/>
              </a:ext>
            </a:extLst>
          </p:cNvPr>
          <p:cNvSpPr txBox="1"/>
          <p:nvPr/>
        </p:nvSpPr>
        <p:spPr>
          <a:xfrm>
            <a:off x="981224" y="2676152"/>
            <a:ext cx="2187019" cy="369332"/>
          </a:xfrm>
          <a:prstGeom prst="rect">
            <a:avLst/>
          </a:prstGeom>
          <a:noFill/>
        </p:spPr>
        <p:txBody>
          <a:bodyPr wrap="square" rtlCol="0">
            <a:spAutoFit/>
          </a:bodyPr>
          <a:lstStyle/>
          <a:p>
            <a:r>
              <a:rPr lang="en-US" altLang="zh-CN" dirty="0"/>
              <a:t>mesh</a:t>
            </a:r>
            <a:endParaRPr lang="zh-CN" altLang="en-US" dirty="0"/>
          </a:p>
        </p:txBody>
      </p:sp>
      <p:sp>
        <p:nvSpPr>
          <p:cNvPr id="10" name="标题 1">
            <a:extLst>
              <a:ext uri="{FF2B5EF4-FFF2-40B4-BE49-F238E27FC236}">
                <a16:creationId xmlns:a16="http://schemas.microsoft.com/office/drawing/2014/main" id="{99A32BD7-DCA7-450E-98BD-AD8106D38461}"/>
              </a:ext>
            </a:extLst>
          </p:cNvPr>
          <p:cNvSpPr>
            <a:spLocks noGrp="1"/>
          </p:cNvSpPr>
          <p:nvPr>
            <p:ph type="title"/>
          </p:nvPr>
        </p:nvSpPr>
        <p:spPr>
          <a:xfrm>
            <a:off x="676031" y="791845"/>
            <a:ext cx="4984425" cy="1325563"/>
          </a:xfrm>
        </p:spPr>
        <p:txBody>
          <a:bodyPr/>
          <a:lstStyle/>
          <a:p>
            <a:r>
              <a:rPr lang="zh-CN" altLang="en-US" b="1" dirty="0"/>
              <a:t>使用</a:t>
            </a:r>
            <a:r>
              <a:rPr lang="en-US" altLang="zh-CN" b="1" dirty="0" err="1"/>
              <a:t>Meshlab</a:t>
            </a:r>
            <a:r>
              <a:rPr lang="zh-CN" altLang="en-US" b="1" dirty="0"/>
              <a:t>查看的汽车部分模型组件</a:t>
            </a:r>
          </a:p>
        </p:txBody>
      </p:sp>
    </p:spTree>
    <p:extLst>
      <p:ext uri="{BB962C8B-B14F-4D97-AF65-F5344CB8AC3E}">
        <p14:creationId xmlns:p14="http://schemas.microsoft.com/office/powerpoint/2010/main" val="3582821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0F0F9B9-2666-4A9B-ACF5-AF6F9000DA88}"/>
              </a:ext>
            </a:extLst>
          </p:cNvPr>
          <p:cNvPicPr>
            <a:picLocks noChangeAspect="1"/>
          </p:cNvPicPr>
          <p:nvPr/>
        </p:nvPicPr>
        <p:blipFill>
          <a:blip r:embed="rId2"/>
          <a:stretch>
            <a:fillRect/>
          </a:stretch>
        </p:blipFill>
        <p:spPr>
          <a:xfrm>
            <a:off x="446006" y="151958"/>
            <a:ext cx="5492881" cy="3211305"/>
          </a:xfrm>
          <a:prstGeom prst="rect">
            <a:avLst/>
          </a:prstGeom>
        </p:spPr>
      </p:pic>
      <p:sp>
        <p:nvSpPr>
          <p:cNvPr id="6" name="文本框 5">
            <a:extLst>
              <a:ext uri="{FF2B5EF4-FFF2-40B4-BE49-F238E27FC236}">
                <a16:creationId xmlns:a16="http://schemas.microsoft.com/office/drawing/2014/main" id="{05839E2C-B73D-4199-8523-BE3C748027F5}"/>
              </a:ext>
            </a:extLst>
          </p:cNvPr>
          <p:cNvSpPr txBox="1"/>
          <p:nvPr/>
        </p:nvSpPr>
        <p:spPr>
          <a:xfrm>
            <a:off x="1753385" y="3391257"/>
            <a:ext cx="2149311" cy="369332"/>
          </a:xfrm>
          <a:prstGeom prst="rect">
            <a:avLst/>
          </a:prstGeom>
          <a:noFill/>
        </p:spPr>
        <p:txBody>
          <a:bodyPr wrap="square" rtlCol="0">
            <a:spAutoFit/>
          </a:bodyPr>
          <a:lstStyle/>
          <a:p>
            <a:r>
              <a:rPr lang="en-US" altLang="zh-CN" dirty="0"/>
              <a:t>rear interior</a:t>
            </a:r>
            <a:endParaRPr lang="zh-CN" altLang="en-US" dirty="0"/>
          </a:p>
        </p:txBody>
      </p:sp>
      <p:pic>
        <p:nvPicPr>
          <p:cNvPr id="8" name="图片 7">
            <a:extLst>
              <a:ext uri="{FF2B5EF4-FFF2-40B4-BE49-F238E27FC236}">
                <a16:creationId xmlns:a16="http://schemas.microsoft.com/office/drawing/2014/main" id="{9A97D646-2968-418F-936B-3BC974CE622C}"/>
              </a:ext>
            </a:extLst>
          </p:cNvPr>
          <p:cNvPicPr>
            <a:picLocks noChangeAspect="1"/>
          </p:cNvPicPr>
          <p:nvPr/>
        </p:nvPicPr>
        <p:blipFill>
          <a:blip r:embed="rId3"/>
          <a:stretch>
            <a:fillRect/>
          </a:stretch>
        </p:blipFill>
        <p:spPr>
          <a:xfrm>
            <a:off x="6711884" y="246226"/>
            <a:ext cx="4761812" cy="2975174"/>
          </a:xfrm>
          <a:prstGeom prst="rect">
            <a:avLst/>
          </a:prstGeom>
        </p:spPr>
      </p:pic>
      <p:sp>
        <p:nvSpPr>
          <p:cNvPr id="9" name="文本框 8">
            <a:extLst>
              <a:ext uri="{FF2B5EF4-FFF2-40B4-BE49-F238E27FC236}">
                <a16:creationId xmlns:a16="http://schemas.microsoft.com/office/drawing/2014/main" id="{96F9BAE6-A74E-4060-9EBB-6B6D09B70D04}"/>
              </a:ext>
            </a:extLst>
          </p:cNvPr>
          <p:cNvSpPr txBox="1"/>
          <p:nvPr/>
        </p:nvSpPr>
        <p:spPr>
          <a:xfrm>
            <a:off x="8512405" y="3244334"/>
            <a:ext cx="2149311" cy="369332"/>
          </a:xfrm>
          <a:prstGeom prst="rect">
            <a:avLst/>
          </a:prstGeom>
          <a:noFill/>
        </p:spPr>
        <p:txBody>
          <a:bodyPr wrap="square" rtlCol="0">
            <a:spAutoFit/>
          </a:bodyPr>
          <a:lstStyle/>
          <a:p>
            <a:r>
              <a:rPr lang="en-US" altLang="zh-CN" dirty="0"/>
              <a:t>Right wiper</a:t>
            </a:r>
            <a:endParaRPr lang="zh-CN" altLang="en-US" dirty="0"/>
          </a:p>
        </p:txBody>
      </p:sp>
      <p:pic>
        <p:nvPicPr>
          <p:cNvPr id="13" name="图片 12">
            <a:extLst>
              <a:ext uri="{FF2B5EF4-FFF2-40B4-BE49-F238E27FC236}">
                <a16:creationId xmlns:a16="http://schemas.microsoft.com/office/drawing/2014/main" id="{B87158DA-9FEC-4BBF-B26A-09C839DC50AD}"/>
              </a:ext>
            </a:extLst>
          </p:cNvPr>
          <p:cNvPicPr>
            <a:picLocks noChangeAspect="1"/>
          </p:cNvPicPr>
          <p:nvPr/>
        </p:nvPicPr>
        <p:blipFill>
          <a:blip r:embed="rId4"/>
          <a:stretch>
            <a:fillRect/>
          </a:stretch>
        </p:blipFill>
        <p:spPr>
          <a:xfrm>
            <a:off x="4097521" y="3743615"/>
            <a:ext cx="3138802" cy="3094098"/>
          </a:xfrm>
          <a:prstGeom prst="rect">
            <a:avLst/>
          </a:prstGeom>
        </p:spPr>
      </p:pic>
      <p:sp>
        <p:nvSpPr>
          <p:cNvPr id="14" name="文本框 13">
            <a:extLst>
              <a:ext uri="{FF2B5EF4-FFF2-40B4-BE49-F238E27FC236}">
                <a16:creationId xmlns:a16="http://schemas.microsoft.com/office/drawing/2014/main" id="{19A35A01-632F-4B53-9E38-0C2E68C90704}"/>
              </a:ext>
            </a:extLst>
          </p:cNvPr>
          <p:cNvSpPr txBox="1"/>
          <p:nvPr/>
        </p:nvSpPr>
        <p:spPr>
          <a:xfrm>
            <a:off x="7236323" y="4921332"/>
            <a:ext cx="710474" cy="369332"/>
          </a:xfrm>
          <a:prstGeom prst="rect">
            <a:avLst/>
          </a:prstGeom>
          <a:noFill/>
        </p:spPr>
        <p:txBody>
          <a:bodyPr wrap="square" rtlCol="0">
            <a:spAutoFit/>
          </a:bodyPr>
          <a:lstStyle/>
          <a:p>
            <a:r>
              <a:rPr lang="en-US" altLang="zh-CN" dirty="0"/>
              <a:t>Dust</a:t>
            </a:r>
            <a:endParaRPr lang="zh-CN" altLang="en-US" dirty="0"/>
          </a:p>
        </p:txBody>
      </p:sp>
      <p:pic>
        <p:nvPicPr>
          <p:cNvPr id="16" name="图片 15">
            <a:extLst>
              <a:ext uri="{FF2B5EF4-FFF2-40B4-BE49-F238E27FC236}">
                <a16:creationId xmlns:a16="http://schemas.microsoft.com/office/drawing/2014/main" id="{FFEF0AE5-0852-4FFA-9CCF-CFA5D67A1E58}"/>
              </a:ext>
            </a:extLst>
          </p:cNvPr>
          <p:cNvPicPr>
            <a:picLocks noChangeAspect="1"/>
          </p:cNvPicPr>
          <p:nvPr/>
        </p:nvPicPr>
        <p:blipFill>
          <a:blip r:embed="rId5"/>
          <a:stretch>
            <a:fillRect/>
          </a:stretch>
        </p:blipFill>
        <p:spPr>
          <a:xfrm>
            <a:off x="691986" y="4483840"/>
            <a:ext cx="2680944" cy="1613649"/>
          </a:xfrm>
          <a:prstGeom prst="rect">
            <a:avLst/>
          </a:prstGeom>
        </p:spPr>
      </p:pic>
      <p:sp>
        <p:nvSpPr>
          <p:cNvPr id="18" name="文本框 17">
            <a:extLst>
              <a:ext uri="{FF2B5EF4-FFF2-40B4-BE49-F238E27FC236}">
                <a16:creationId xmlns:a16="http://schemas.microsoft.com/office/drawing/2014/main" id="{B502D910-D467-41AC-9749-BF29CE8CF985}"/>
              </a:ext>
            </a:extLst>
          </p:cNvPr>
          <p:cNvSpPr txBox="1"/>
          <p:nvPr/>
        </p:nvSpPr>
        <p:spPr>
          <a:xfrm>
            <a:off x="1208988" y="6108465"/>
            <a:ext cx="1619053" cy="369332"/>
          </a:xfrm>
          <a:prstGeom prst="rect">
            <a:avLst/>
          </a:prstGeom>
          <a:noFill/>
        </p:spPr>
        <p:txBody>
          <a:bodyPr wrap="square">
            <a:spAutoFit/>
          </a:bodyPr>
          <a:lstStyle/>
          <a:p>
            <a:r>
              <a:rPr lang="zh-CN" altLang="en-US" dirty="0"/>
              <a:t>CentralMirror</a:t>
            </a:r>
          </a:p>
        </p:txBody>
      </p:sp>
    </p:spTree>
    <p:extLst>
      <p:ext uri="{BB962C8B-B14F-4D97-AF65-F5344CB8AC3E}">
        <p14:creationId xmlns:p14="http://schemas.microsoft.com/office/powerpoint/2010/main" val="4123664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323049D-CFAB-4C47-B4C8-F4C052AC5557}"/>
              </a:ext>
            </a:extLst>
          </p:cNvPr>
          <p:cNvSpPr txBox="1">
            <a:spLocks/>
          </p:cNvSpPr>
          <p:nvPr/>
        </p:nvSpPr>
        <p:spPr>
          <a:xfrm>
            <a:off x="838200" y="373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t>使用</a:t>
            </a:r>
            <a:r>
              <a:rPr lang="en-US" altLang="zh-CN" sz="3200" b="1" dirty="0" err="1"/>
              <a:t>Meshlab</a:t>
            </a:r>
            <a:r>
              <a:rPr lang="zh-CN" altLang="en-US" sz="3200" b="1" dirty="0"/>
              <a:t>截取前挡风玻璃</a:t>
            </a:r>
          </a:p>
        </p:txBody>
      </p:sp>
      <p:pic>
        <p:nvPicPr>
          <p:cNvPr id="5" name="内容占位符 4">
            <a:extLst>
              <a:ext uri="{FF2B5EF4-FFF2-40B4-BE49-F238E27FC236}">
                <a16:creationId xmlns:a16="http://schemas.microsoft.com/office/drawing/2014/main" id="{6FCD2174-BF1E-4C39-AA09-1E9401F55924}"/>
              </a:ext>
            </a:extLst>
          </p:cNvPr>
          <p:cNvPicPr>
            <a:picLocks noGrp="1" noChangeAspect="1"/>
          </p:cNvPicPr>
          <p:nvPr>
            <p:ph idx="1"/>
          </p:nvPr>
        </p:nvPicPr>
        <p:blipFill>
          <a:blip r:embed="rId2"/>
          <a:stretch>
            <a:fillRect/>
          </a:stretch>
        </p:blipFill>
        <p:spPr>
          <a:xfrm>
            <a:off x="8389927" y="2755214"/>
            <a:ext cx="3673902" cy="3342323"/>
          </a:xfrm>
          <a:prstGeom prst="rect">
            <a:avLst/>
          </a:prstGeom>
        </p:spPr>
      </p:pic>
      <p:pic>
        <p:nvPicPr>
          <p:cNvPr id="6" name="图片 5">
            <a:extLst>
              <a:ext uri="{FF2B5EF4-FFF2-40B4-BE49-F238E27FC236}">
                <a16:creationId xmlns:a16="http://schemas.microsoft.com/office/drawing/2014/main" id="{1D49ED02-5C58-47EA-AF7C-348B2DE3B138}"/>
              </a:ext>
            </a:extLst>
          </p:cNvPr>
          <p:cNvPicPr>
            <a:picLocks noChangeAspect="1"/>
          </p:cNvPicPr>
          <p:nvPr/>
        </p:nvPicPr>
        <p:blipFill>
          <a:blip r:embed="rId3"/>
          <a:stretch>
            <a:fillRect/>
          </a:stretch>
        </p:blipFill>
        <p:spPr>
          <a:xfrm>
            <a:off x="314960" y="2755214"/>
            <a:ext cx="5232400" cy="2612771"/>
          </a:xfrm>
          <a:prstGeom prst="rect">
            <a:avLst/>
          </a:prstGeom>
        </p:spPr>
      </p:pic>
      <p:sp>
        <p:nvSpPr>
          <p:cNvPr id="7" name="箭头: 右 6">
            <a:extLst>
              <a:ext uri="{FF2B5EF4-FFF2-40B4-BE49-F238E27FC236}">
                <a16:creationId xmlns:a16="http://schemas.microsoft.com/office/drawing/2014/main" id="{C7CE3BED-4868-4017-BE2F-84370908863C}"/>
              </a:ext>
            </a:extLst>
          </p:cNvPr>
          <p:cNvSpPr/>
          <p:nvPr/>
        </p:nvSpPr>
        <p:spPr>
          <a:xfrm>
            <a:off x="6024880" y="3982720"/>
            <a:ext cx="1808480"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4285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207FA76B-E658-4762-9392-D1672A1E0FD4}"/>
              </a:ext>
            </a:extLst>
          </p:cNvPr>
          <p:cNvSpPr txBox="1">
            <a:spLocks/>
          </p:cNvSpPr>
          <p:nvPr/>
        </p:nvSpPr>
        <p:spPr>
          <a:xfrm>
            <a:off x="335280" y="1602482"/>
            <a:ext cx="48920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t>使用</a:t>
            </a:r>
            <a:r>
              <a:rPr lang="en-US" altLang="zh-CN" sz="3200" b="1" dirty="0" err="1"/>
              <a:t>Meshlab</a:t>
            </a:r>
            <a:r>
              <a:rPr lang="zh-CN" altLang="en-US" sz="3200" b="1" dirty="0"/>
              <a:t>将前挡风玻璃</a:t>
            </a:r>
            <a:endParaRPr lang="en-US" altLang="zh-CN" sz="3200" b="1" dirty="0"/>
          </a:p>
          <a:p>
            <a:r>
              <a:rPr lang="zh-CN" altLang="en-US" sz="3200" b="1" dirty="0"/>
              <a:t>信息输出为点集</a:t>
            </a:r>
          </a:p>
        </p:txBody>
      </p:sp>
      <p:pic>
        <p:nvPicPr>
          <p:cNvPr id="8" name="内容占位符 7">
            <a:extLst>
              <a:ext uri="{FF2B5EF4-FFF2-40B4-BE49-F238E27FC236}">
                <a16:creationId xmlns:a16="http://schemas.microsoft.com/office/drawing/2014/main" id="{23D47F74-C195-4A3E-81B4-C5486EC08B7A}"/>
              </a:ext>
            </a:extLst>
          </p:cNvPr>
          <p:cNvPicPr>
            <a:picLocks noGrp="1" noChangeAspect="1"/>
          </p:cNvPicPr>
          <p:nvPr>
            <p:ph idx="1"/>
          </p:nvPr>
        </p:nvPicPr>
        <p:blipFill>
          <a:blip r:embed="rId2"/>
          <a:stretch>
            <a:fillRect/>
          </a:stretch>
        </p:blipFill>
        <p:spPr>
          <a:xfrm>
            <a:off x="5227320" y="263951"/>
            <a:ext cx="6981401" cy="6330097"/>
          </a:xfrm>
          <a:prstGeom prst="rect">
            <a:avLst/>
          </a:prstGeom>
        </p:spPr>
      </p:pic>
    </p:spTree>
    <p:extLst>
      <p:ext uri="{BB962C8B-B14F-4D97-AF65-F5344CB8AC3E}">
        <p14:creationId xmlns:p14="http://schemas.microsoft.com/office/powerpoint/2010/main" val="2108867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5C976-EBA7-44A2-BA6E-E496A29A5D18}"/>
              </a:ext>
            </a:extLst>
          </p:cNvPr>
          <p:cNvSpPr>
            <a:spLocks noGrp="1"/>
          </p:cNvSpPr>
          <p:nvPr>
            <p:ph type="title"/>
          </p:nvPr>
        </p:nvSpPr>
        <p:spPr>
          <a:xfrm>
            <a:off x="838200" y="193942"/>
            <a:ext cx="10515600" cy="1325563"/>
          </a:xfrm>
        </p:spPr>
        <p:txBody>
          <a:bodyPr/>
          <a:lstStyle/>
          <a:p>
            <a:r>
              <a:rPr lang="zh-CN" altLang="en-US" b="1" dirty="0">
                <a:latin typeface="Arial" panose="020B0604020202020204" pitchFamily="34" charset="0"/>
                <a:cs typeface="Arial" panose="020B0604020202020204" pitchFamily="34" charset="0"/>
              </a:rPr>
              <a:t>驾驶行为感知</a:t>
            </a:r>
          </a:p>
        </p:txBody>
      </p:sp>
      <p:sp>
        <p:nvSpPr>
          <p:cNvPr id="3" name="内容占位符 2">
            <a:extLst>
              <a:ext uri="{FF2B5EF4-FFF2-40B4-BE49-F238E27FC236}">
                <a16:creationId xmlns:a16="http://schemas.microsoft.com/office/drawing/2014/main" id="{FE6C4DD7-3D66-4537-B2D1-40FA26507F01}"/>
              </a:ext>
            </a:extLst>
          </p:cNvPr>
          <p:cNvSpPr>
            <a:spLocks noGrp="1"/>
          </p:cNvSpPr>
          <p:nvPr>
            <p:ph idx="1"/>
          </p:nvPr>
        </p:nvSpPr>
        <p:spPr>
          <a:xfrm>
            <a:off x="726440" y="1388745"/>
            <a:ext cx="10515600" cy="4351338"/>
          </a:xfrm>
        </p:spPr>
        <p:txBody>
          <a:bodyPr>
            <a:normAutofit/>
          </a:bodyPr>
          <a:lstStyle/>
          <a:p>
            <a:r>
              <a:rPr lang="zh-CN" altLang="en-US" sz="2000" dirty="0"/>
              <a:t>驾驶员的驾驶行为按顺序可以分为感知信息、驾驶判断和执行操作阶段这 三个阶段。</a:t>
            </a:r>
            <a:endParaRPr lang="en-US" altLang="zh-CN" sz="2000" dirty="0"/>
          </a:p>
          <a:p>
            <a:r>
              <a:rPr lang="zh-CN" altLang="en-US" sz="2000" dirty="0"/>
              <a:t>感知阶段即是驾驶员根据当时的交通情形获取必要的信息，对当前 的驾驶环境作出一个准确的感知。</a:t>
            </a:r>
            <a:endParaRPr lang="en-US" altLang="zh-CN" sz="2000" dirty="0"/>
          </a:p>
          <a:p>
            <a:r>
              <a:rPr lang="zh-CN" altLang="en-US" sz="2000" dirty="0"/>
              <a:t>驾驶判断阶段就是驾驶员根据感知信息阶段 获取的相关驾驶信息，结合自己的驾驶技术和已有的驾驶经验在大脑中作出判断。</a:t>
            </a:r>
            <a:endParaRPr lang="en-US" altLang="zh-CN" sz="2000" dirty="0"/>
          </a:p>
          <a:p>
            <a:endParaRPr lang="en-US" altLang="zh-CN" sz="2000" dirty="0"/>
          </a:p>
          <a:p>
            <a:r>
              <a:rPr lang="zh-CN" altLang="en-US" sz="2000" dirty="0"/>
              <a:t>执行操作阶段是根据大脑作出的判断来指挥身体作出反应。</a:t>
            </a:r>
            <a:endParaRPr lang="en-US" altLang="zh-CN" sz="2000" dirty="0"/>
          </a:p>
          <a:p>
            <a:endParaRPr lang="zh-CN" altLang="en-US" sz="2000" dirty="0"/>
          </a:p>
        </p:txBody>
      </p:sp>
      <p:pic>
        <p:nvPicPr>
          <p:cNvPr id="5" name="图片 4">
            <a:extLst>
              <a:ext uri="{FF2B5EF4-FFF2-40B4-BE49-F238E27FC236}">
                <a16:creationId xmlns:a16="http://schemas.microsoft.com/office/drawing/2014/main" id="{E80E066A-6F35-46F4-8D07-DDB2872B1BCA}"/>
              </a:ext>
            </a:extLst>
          </p:cNvPr>
          <p:cNvPicPr>
            <a:picLocks noChangeAspect="1"/>
          </p:cNvPicPr>
          <p:nvPr/>
        </p:nvPicPr>
        <p:blipFill>
          <a:blip r:embed="rId2"/>
          <a:stretch>
            <a:fillRect/>
          </a:stretch>
        </p:blipFill>
        <p:spPr>
          <a:xfrm>
            <a:off x="1041195" y="4164250"/>
            <a:ext cx="6274005" cy="2418528"/>
          </a:xfrm>
          <a:prstGeom prst="rect">
            <a:avLst/>
          </a:prstGeom>
        </p:spPr>
      </p:pic>
    </p:spTree>
    <p:extLst>
      <p:ext uri="{BB962C8B-B14F-4D97-AF65-F5344CB8AC3E}">
        <p14:creationId xmlns:p14="http://schemas.microsoft.com/office/powerpoint/2010/main" val="3645824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139E91-F738-402C-BF35-C2B048E81FCD}"/>
              </a:ext>
            </a:extLst>
          </p:cNvPr>
          <p:cNvSpPr>
            <a:spLocks noGrp="1"/>
          </p:cNvSpPr>
          <p:nvPr>
            <p:ph type="title"/>
          </p:nvPr>
        </p:nvSpPr>
        <p:spPr/>
        <p:txBody>
          <a:bodyPr/>
          <a:lstStyle/>
          <a:p>
            <a:r>
              <a:rPr lang="zh-CN" altLang="en-US" dirty="0"/>
              <a:t>在</a:t>
            </a:r>
            <a:r>
              <a:rPr lang="en-US" altLang="zh-CN" dirty="0"/>
              <a:t>BmwX5.PROTO</a:t>
            </a:r>
            <a:r>
              <a:rPr lang="zh-CN" altLang="en-US" dirty="0"/>
              <a:t>文件中更改、添加</a:t>
            </a:r>
          </a:p>
        </p:txBody>
      </p:sp>
      <p:pic>
        <p:nvPicPr>
          <p:cNvPr id="5" name="内容占位符 4">
            <a:extLst>
              <a:ext uri="{FF2B5EF4-FFF2-40B4-BE49-F238E27FC236}">
                <a16:creationId xmlns:a16="http://schemas.microsoft.com/office/drawing/2014/main" id="{F207FF56-AE10-4EAA-9F7D-91E653BF3C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741" y="2209162"/>
            <a:ext cx="5012720" cy="3003860"/>
          </a:xfrm>
        </p:spPr>
      </p:pic>
      <p:pic>
        <p:nvPicPr>
          <p:cNvPr id="7" name="图片 6">
            <a:extLst>
              <a:ext uri="{FF2B5EF4-FFF2-40B4-BE49-F238E27FC236}">
                <a16:creationId xmlns:a16="http://schemas.microsoft.com/office/drawing/2014/main" id="{A0046D67-1696-4A54-B2D9-258F179E6039}"/>
              </a:ext>
            </a:extLst>
          </p:cNvPr>
          <p:cNvPicPr>
            <a:picLocks noChangeAspect="1"/>
          </p:cNvPicPr>
          <p:nvPr/>
        </p:nvPicPr>
        <p:blipFill>
          <a:blip r:embed="rId3"/>
          <a:stretch>
            <a:fillRect/>
          </a:stretch>
        </p:blipFill>
        <p:spPr>
          <a:xfrm>
            <a:off x="5612810" y="1544162"/>
            <a:ext cx="6159474" cy="4967566"/>
          </a:xfrm>
          <a:prstGeom prst="rect">
            <a:avLst/>
          </a:prstGeom>
        </p:spPr>
      </p:pic>
      <p:cxnSp>
        <p:nvCxnSpPr>
          <p:cNvPr id="9" name="直接箭头连接符 8">
            <a:extLst>
              <a:ext uri="{FF2B5EF4-FFF2-40B4-BE49-F238E27FC236}">
                <a16:creationId xmlns:a16="http://schemas.microsoft.com/office/drawing/2014/main" id="{1EFBE4A1-BE3A-4BE7-8F77-8BA9CCA356DC}"/>
              </a:ext>
            </a:extLst>
          </p:cNvPr>
          <p:cNvCxnSpPr/>
          <p:nvPr/>
        </p:nvCxnSpPr>
        <p:spPr>
          <a:xfrm flipH="1">
            <a:off x="9379670" y="2318993"/>
            <a:ext cx="1046375" cy="40535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箭头: 右 2">
            <a:extLst>
              <a:ext uri="{FF2B5EF4-FFF2-40B4-BE49-F238E27FC236}">
                <a16:creationId xmlns:a16="http://schemas.microsoft.com/office/drawing/2014/main" id="{114AA892-7AE8-4D1A-83D5-BDEE2F207370}"/>
              </a:ext>
            </a:extLst>
          </p:cNvPr>
          <p:cNvSpPr/>
          <p:nvPr/>
        </p:nvSpPr>
        <p:spPr>
          <a:xfrm rot="1872799">
            <a:off x="3590996" y="5164050"/>
            <a:ext cx="3061384" cy="4686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36095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63DFC9-3C53-4AE4-8B54-14049DEB141D}"/>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1AFFA9CA-0745-415C-A6C1-5643DE5E1E00}"/>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33A5374D-7B13-49AF-BAB0-52C8CA4CF47E}"/>
              </a:ext>
            </a:extLst>
          </p:cNvPr>
          <p:cNvPicPr>
            <a:picLocks noChangeAspect="1"/>
          </p:cNvPicPr>
          <p:nvPr/>
        </p:nvPicPr>
        <p:blipFill>
          <a:blip r:embed="rId2"/>
          <a:stretch>
            <a:fillRect/>
          </a:stretch>
        </p:blipFill>
        <p:spPr>
          <a:xfrm>
            <a:off x="-150829" y="136152"/>
            <a:ext cx="12192000" cy="5209381"/>
          </a:xfrm>
          <a:prstGeom prst="rect">
            <a:avLst/>
          </a:prstGeom>
        </p:spPr>
      </p:pic>
      <p:cxnSp>
        <p:nvCxnSpPr>
          <p:cNvPr id="7" name="直接箭头连接符 6">
            <a:extLst>
              <a:ext uri="{FF2B5EF4-FFF2-40B4-BE49-F238E27FC236}">
                <a16:creationId xmlns:a16="http://schemas.microsoft.com/office/drawing/2014/main" id="{06C9ED0C-A4F4-4B9A-8D66-15F444A16CF0}"/>
              </a:ext>
            </a:extLst>
          </p:cNvPr>
          <p:cNvCxnSpPr/>
          <p:nvPr/>
        </p:nvCxnSpPr>
        <p:spPr>
          <a:xfrm flipH="1">
            <a:off x="10039546" y="2677212"/>
            <a:ext cx="1555423" cy="433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0999A2C5-0922-4A7B-9D33-9DFF1135A161}"/>
              </a:ext>
            </a:extLst>
          </p:cNvPr>
          <p:cNvCxnSpPr/>
          <p:nvPr/>
        </p:nvCxnSpPr>
        <p:spPr>
          <a:xfrm flipH="1" flipV="1">
            <a:off x="2762054" y="4232635"/>
            <a:ext cx="1875934" cy="2079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127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038880-F64B-4B37-BEFF-D96C70DEE4F4}"/>
              </a:ext>
            </a:extLst>
          </p:cNvPr>
          <p:cNvSpPr>
            <a:spLocks noGrp="1"/>
          </p:cNvSpPr>
          <p:nvPr>
            <p:ph type="title"/>
          </p:nvPr>
        </p:nvSpPr>
        <p:spPr/>
        <p:txBody>
          <a:bodyPr/>
          <a:lstStyle/>
          <a:p>
            <a:r>
              <a:rPr lang="zh-CN" altLang="en-US" b="1" dirty="0"/>
              <a:t>更改</a:t>
            </a:r>
            <a:r>
              <a:rPr lang="en-US" altLang="zh-CN" b="1" dirty="0"/>
              <a:t>Transformation</a:t>
            </a:r>
            <a:r>
              <a:rPr lang="zh-CN" altLang="en-US" b="1" dirty="0"/>
              <a:t>参数以完成位置转换</a:t>
            </a:r>
          </a:p>
        </p:txBody>
      </p:sp>
      <p:pic>
        <p:nvPicPr>
          <p:cNvPr id="5" name="内容占位符 4">
            <a:extLst>
              <a:ext uri="{FF2B5EF4-FFF2-40B4-BE49-F238E27FC236}">
                <a16:creationId xmlns:a16="http://schemas.microsoft.com/office/drawing/2014/main" id="{C5F815E1-9E8F-44BF-8B22-79239DE0566C}"/>
              </a:ext>
            </a:extLst>
          </p:cNvPr>
          <p:cNvPicPr>
            <a:picLocks noGrp="1" noChangeAspect="1"/>
          </p:cNvPicPr>
          <p:nvPr>
            <p:ph idx="1"/>
          </p:nvPr>
        </p:nvPicPr>
        <p:blipFill>
          <a:blip r:embed="rId2"/>
          <a:stretch>
            <a:fillRect/>
          </a:stretch>
        </p:blipFill>
        <p:spPr>
          <a:xfrm>
            <a:off x="6096000" y="1853248"/>
            <a:ext cx="5769681" cy="4351338"/>
          </a:xfrm>
        </p:spPr>
      </p:pic>
      <p:pic>
        <p:nvPicPr>
          <p:cNvPr id="4" name="内容占位符 4">
            <a:extLst>
              <a:ext uri="{FF2B5EF4-FFF2-40B4-BE49-F238E27FC236}">
                <a16:creationId xmlns:a16="http://schemas.microsoft.com/office/drawing/2014/main" id="{B5E172EA-2400-4415-B737-5E5C21E01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19" y="2422522"/>
            <a:ext cx="5012720" cy="3003860"/>
          </a:xfrm>
          <a:prstGeom prst="rect">
            <a:avLst/>
          </a:prstGeom>
        </p:spPr>
      </p:pic>
      <p:sp>
        <p:nvSpPr>
          <p:cNvPr id="7" name="箭头: 右 6">
            <a:extLst>
              <a:ext uri="{FF2B5EF4-FFF2-40B4-BE49-F238E27FC236}">
                <a16:creationId xmlns:a16="http://schemas.microsoft.com/office/drawing/2014/main" id="{50B7D18D-3A9D-4D9A-90B9-272590BD3A2F}"/>
              </a:ext>
            </a:extLst>
          </p:cNvPr>
          <p:cNvSpPr/>
          <p:nvPr/>
        </p:nvSpPr>
        <p:spPr>
          <a:xfrm>
            <a:off x="3362960" y="2966720"/>
            <a:ext cx="2733040" cy="2540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62524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7B3319-4777-461C-A850-CF28CDD47130}"/>
              </a:ext>
            </a:extLst>
          </p:cNvPr>
          <p:cNvSpPr>
            <a:spLocks noGrp="1"/>
          </p:cNvSpPr>
          <p:nvPr>
            <p:ph type="title"/>
          </p:nvPr>
        </p:nvSpPr>
        <p:spPr/>
        <p:txBody>
          <a:bodyPr/>
          <a:lstStyle/>
          <a:p>
            <a:r>
              <a:rPr lang="zh-CN" altLang="en-US" dirty="0"/>
              <a:t>更改透明度</a:t>
            </a:r>
          </a:p>
        </p:txBody>
      </p:sp>
      <p:pic>
        <p:nvPicPr>
          <p:cNvPr id="5" name="内容占位符 4">
            <a:extLst>
              <a:ext uri="{FF2B5EF4-FFF2-40B4-BE49-F238E27FC236}">
                <a16:creationId xmlns:a16="http://schemas.microsoft.com/office/drawing/2014/main" id="{905741EF-52D3-40EE-BB96-5F163268FD57}"/>
              </a:ext>
            </a:extLst>
          </p:cNvPr>
          <p:cNvPicPr>
            <a:picLocks noGrp="1" noChangeAspect="1"/>
          </p:cNvPicPr>
          <p:nvPr>
            <p:ph idx="1"/>
          </p:nvPr>
        </p:nvPicPr>
        <p:blipFill>
          <a:blip r:embed="rId2"/>
          <a:stretch>
            <a:fillRect/>
          </a:stretch>
        </p:blipFill>
        <p:spPr>
          <a:xfrm>
            <a:off x="758240" y="2038985"/>
            <a:ext cx="4924960" cy="4351338"/>
          </a:xfrm>
        </p:spPr>
      </p:pic>
      <p:pic>
        <p:nvPicPr>
          <p:cNvPr id="7" name="图片 6">
            <a:extLst>
              <a:ext uri="{FF2B5EF4-FFF2-40B4-BE49-F238E27FC236}">
                <a16:creationId xmlns:a16="http://schemas.microsoft.com/office/drawing/2014/main" id="{F8993DF0-5E9D-4492-BD02-181818D76637}"/>
              </a:ext>
            </a:extLst>
          </p:cNvPr>
          <p:cNvPicPr>
            <a:picLocks noChangeAspect="1"/>
          </p:cNvPicPr>
          <p:nvPr/>
        </p:nvPicPr>
        <p:blipFill>
          <a:blip r:embed="rId3"/>
          <a:stretch>
            <a:fillRect/>
          </a:stretch>
        </p:blipFill>
        <p:spPr>
          <a:xfrm>
            <a:off x="5787442" y="3920172"/>
            <a:ext cx="7486650" cy="2333625"/>
          </a:xfrm>
          <a:prstGeom prst="rect">
            <a:avLst/>
          </a:prstGeom>
        </p:spPr>
      </p:pic>
      <p:pic>
        <p:nvPicPr>
          <p:cNvPr id="9" name="图片 8">
            <a:extLst>
              <a:ext uri="{FF2B5EF4-FFF2-40B4-BE49-F238E27FC236}">
                <a16:creationId xmlns:a16="http://schemas.microsoft.com/office/drawing/2014/main" id="{C8A752FC-457B-4ECF-A354-707A9446CA6D}"/>
              </a:ext>
            </a:extLst>
          </p:cNvPr>
          <p:cNvPicPr>
            <a:picLocks noChangeAspect="1"/>
          </p:cNvPicPr>
          <p:nvPr/>
        </p:nvPicPr>
        <p:blipFill>
          <a:blip r:embed="rId4"/>
          <a:stretch>
            <a:fillRect/>
          </a:stretch>
        </p:blipFill>
        <p:spPr>
          <a:xfrm>
            <a:off x="5887085" y="157797"/>
            <a:ext cx="6229350" cy="3762375"/>
          </a:xfrm>
          <a:prstGeom prst="rect">
            <a:avLst/>
          </a:prstGeom>
        </p:spPr>
      </p:pic>
    </p:spTree>
    <p:extLst>
      <p:ext uri="{BB962C8B-B14F-4D97-AF65-F5344CB8AC3E}">
        <p14:creationId xmlns:p14="http://schemas.microsoft.com/office/powerpoint/2010/main" val="3282074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92798-4ACC-42DB-BF09-15C735F0C877}"/>
              </a:ext>
            </a:extLst>
          </p:cNvPr>
          <p:cNvSpPr>
            <a:spLocks noGrp="1"/>
          </p:cNvSpPr>
          <p:nvPr>
            <p:ph type="title"/>
          </p:nvPr>
        </p:nvSpPr>
        <p:spPr/>
        <p:txBody>
          <a:bodyPr/>
          <a:lstStyle/>
          <a:p>
            <a:r>
              <a:rPr lang="zh-CN" altLang="en-US" dirty="0"/>
              <a:t>处理</a:t>
            </a:r>
            <a:r>
              <a:rPr lang="en-US" altLang="zh-CN" dirty="0" err="1"/>
              <a:t>getDevice</a:t>
            </a:r>
            <a:r>
              <a:rPr lang="en-US" altLang="zh-CN" dirty="0"/>
              <a:t>()</a:t>
            </a:r>
            <a:r>
              <a:rPr lang="zh-CN" altLang="en-US" dirty="0"/>
              <a:t>中的无法找到</a:t>
            </a:r>
            <a:r>
              <a:rPr lang="en-US" altLang="zh-CN" dirty="0"/>
              <a:t>device</a:t>
            </a:r>
            <a:r>
              <a:rPr lang="zh-CN" altLang="en-US" dirty="0"/>
              <a:t>的问题</a:t>
            </a:r>
          </a:p>
        </p:txBody>
      </p:sp>
      <p:sp>
        <p:nvSpPr>
          <p:cNvPr id="3" name="内容占位符 2">
            <a:extLst>
              <a:ext uri="{FF2B5EF4-FFF2-40B4-BE49-F238E27FC236}">
                <a16:creationId xmlns:a16="http://schemas.microsoft.com/office/drawing/2014/main" id="{06FDF1D4-10AD-4C78-80F5-5C8A680F92CE}"/>
              </a:ext>
            </a:extLst>
          </p:cNvPr>
          <p:cNvSpPr>
            <a:spLocks noGrp="1"/>
          </p:cNvSpPr>
          <p:nvPr>
            <p:ph idx="1"/>
          </p:nvPr>
        </p:nvSpPr>
        <p:spPr>
          <a:xfrm>
            <a:off x="838200" y="1866265"/>
            <a:ext cx="10515600" cy="4351338"/>
          </a:xfrm>
        </p:spPr>
        <p:txBody>
          <a:bodyPr>
            <a:normAutofit fontScale="62500" lnSpcReduction="20000"/>
          </a:bodyPr>
          <a:lstStyle/>
          <a:p>
            <a:r>
              <a:rPr lang="en-US" altLang="zh-CN" b="1" dirty="0"/>
              <a:t> DEF HUD_DISPLAY Display {</a:t>
            </a:r>
          </a:p>
          <a:p>
            <a:r>
              <a:rPr lang="en-US" altLang="zh-CN" b="1" dirty="0">
                <a:solidFill>
                  <a:srgbClr val="FF0000"/>
                </a:solidFill>
              </a:rPr>
              <a:t>name "HUD_DISPLAY"</a:t>
            </a:r>
          </a:p>
          <a:p>
            <a:r>
              <a:rPr lang="en-US" altLang="zh-CN" b="1" dirty="0"/>
              <a:t>  children [</a:t>
            </a:r>
          </a:p>
          <a:p>
            <a:r>
              <a:rPr lang="en-US" altLang="zh-CN" b="1" dirty="0"/>
              <a:t>    Shape {</a:t>
            </a:r>
          </a:p>
          <a:p>
            <a:r>
              <a:rPr lang="en-US" altLang="zh-CN" b="1" dirty="0"/>
              <a:t>      appearance </a:t>
            </a:r>
            <a:r>
              <a:rPr lang="en-US" altLang="zh-CN" b="1" dirty="0" err="1"/>
              <a:t>PBRAppearance</a:t>
            </a:r>
            <a:r>
              <a:rPr lang="en-US" altLang="zh-CN" b="1" dirty="0"/>
              <a:t> {</a:t>
            </a:r>
          </a:p>
          <a:p>
            <a:r>
              <a:rPr lang="en-US" altLang="zh-CN" b="1" dirty="0"/>
              <a:t>      </a:t>
            </a:r>
            <a:r>
              <a:rPr lang="en-US" altLang="zh-CN" b="1" dirty="0" err="1"/>
              <a:t>baseColorMap</a:t>
            </a:r>
            <a:r>
              <a:rPr lang="en-US" altLang="zh-CN" b="1" dirty="0"/>
              <a:t> </a:t>
            </a:r>
            <a:r>
              <a:rPr lang="en-US" altLang="zh-CN" b="1" dirty="0" err="1"/>
              <a:t>ImageTexture</a:t>
            </a:r>
            <a:r>
              <a:rPr lang="en-US" altLang="zh-CN" b="1" dirty="0"/>
              <a:t> {</a:t>
            </a:r>
          </a:p>
          <a:p>
            <a:r>
              <a:rPr lang="en-US" altLang="zh-CN" b="1" dirty="0"/>
              <a:t>          </a:t>
            </a:r>
            <a:r>
              <a:rPr lang="en-US" altLang="zh-CN" b="1" dirty="0" err="1"/>
              <a:t>url</a:t>
            </a:r>
            <a:r>
              <a:rPr lang="en-US" altLang="zh-CN" b="1" dirty="0"/>
              <a:t> “resized_R.jpg” }                                    //A test texture image and it can be modified</a:t>
            </a:r>
          </a:p>
          <a:p>
            <a:r>
              <a:rPr lang="en-US" altLang="zh-CN" b="1" dirty="0"/>
              <a:t>        </a:t>
            </a:r>
            <a:r>
              <a:rPr lang="en-US" altLang="zh-CN" b="1" dirty="0" err="1"/>
              <a:t>baseColor</a:t>
            </a:r>
            <a:r>
              <a:rPr lang="en-US" altLang="zh-CN" b="1" dirty="0"/>
              <a:t> 0.372549 0.556863 0.552941</a:t>
            </a:r>
          </a:p>
          <a:p>
            <a:r>
              <a:rPr lang="en-US" altLang="zh-CN" b="1" dirty="0"/>
              <a:t>        </a:t>
            </a:r>
            <a:r>
              <a:rPr lang="en-US" altLang="zh-CN" b="1" dirty="0" err="1"/>
              <a:t>metalness</a:t>
            </a:r>
            <a:r>
              <a:rPr lang="en-US" altLang="zh-CN" b="1" dirty="0"/>
              <a:t> 0</a:t>
            </a:r>
          </a:p>
          <a:p>
            <a:r>
              <a:rPr lang="en-US" altLang="zh-CN" b="1" dirty="0"/>
              <a:t>        roughness 0.2</a:t>
            </a:r>
          </a:p>
          <a:p>
            <a:r>
              <a:rPr lang="en-US" altLang="zh-CN" b="1" dirty="0"/>
              <a:t>        #opacity 0</a:t>
            </a:r>
          </a:p>
          <a:p>
            <a:r>
              <a:rPr lang="en-US" altLang="zh-CN" b="1" dirty="0"/>
              <a:t>        transparency 0.7</a:t>
            </a:r>
          </a:p>
          <a:p>
            <a:r>
              <a:rPr lang="en-US" altLang="zh-CN" b="1" dirty="0"/>
              <a:t>      }</a:t>
            </a:r>
            <a:endParaRPr lang="zh-CN" altLang="en-US" b="1" dirty="0"/>
          </a:p>
        </p:txBody>
      </p:sp>
    </p:spTree>
    <p:extLst>
      <p:ext uri="{BB962C8B-B14F-4D97-AF65-F5344CB8AC3E}">
        <p14:creationId xmlns:p14="http://schemas.microsoft.com/office/powerpoint/2010/main" val="3336354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AD126C-C575-4B74-A0F1-877DC548577B}"/>
              </a:ext>
            </a:extLst>
          </p:cNvPr>
          <p:cNvSpPr>
            <a:spLocks noGrp="1"/>
          </p:cNvSpPr>
          <p:nvPr>
            <p:ph type="title"/>
          </p:nvPr>
        </p:nvSpPr>
        <p:spPr/>
        <p:txBody>
          <a:bodyPr/>
          <a:lstStyle/>
          <a:p>
            <a:r>
              <a:rPr lang="zh-CN" altLang="en-US" dirty="0"/>
              <a:t>无法获得速度</a:t>
            </a:r>
          </a:p>
        </p:txBody>
      </p:sp>
      <p:pic>
        <p:nvPicPr>
          <p:cNvPr id="15" name="内容占位符 14">
            <a:extLst>
              <a:ext uri="{FF2B5EF4-FFF2-40B4-BE49-F238E27FC236}">
                <a16:creationId xmlns:a16="http://schemas.microsoft.com/office/drawing/2014/main" id="{908697A8-7DA8-4DB1-96A9-C00BEB06E10F}"/>
              </a:ext>
            </a:extLst>
          </p:cNvPr>
          <p:cNvPicPr>
            <a:picLocks noGrp="1" noChangeAspect="1"/>
          </p:cNvPicPr>
          <p:nvPr>
            <p:ph idx="1"/>
          </p:nvPr>
        </p:nvPicPr>
        <p:blipFill>
          <a:blip r:embed="rId2"/>
          <a:stretch>
            <a:fillRect/>
          </a:stretch>
        </p:blipFill>
        <p:spPr>
          <a:xfrm>
            <a:off x="4838700" y="2782094"/>
            <a:ext cx="2514600" cy="2438400"/>
          </a:xfrm>
        </p:spPr>
      </p:pic>
      <p:pic>
        <p:nvPicPr>
          <p:cNvPr id="13" name="图片 12">
            <a:extLst>
              <a:ext uri="{FF2B5EF4-FFF2-40B4-BE49-F238E27FC236}">
                <a16:creationId xmlns:a16="http://schemas.microsoft.com/office/drawing/2014/main" id="{C7319273-921C-497E-AA03-77779944D1BB}"/>
              </a:ext>
            </a:extLst>
          </p:cNvPr>
          <p:cNvPicPr>
            <a:picLocks noChangeAspect="1"/>
          </p:cNvPicPr>
          <p:nvPr/>
        </p:nvPicPr>
        <p:blipFill>
          <a:blip r:embed="rId3"/>
          <a:stretch>
            <a:fillRect/>
          </a:stretch>
        </p:blipFill>
        <p:spPr>
          <a:xfrm>
            <a:off x="484822" y="1510506"/>
            <a:ext cx="7991475" cy="4981575"/>
          </a:xfrm>
          <a:prstGeom prst="rect">
            <a:avLst/>
          </a:prstGeom>
        </p:spPr>
      </p:pic>
      <p:pic>
        <p:nvPicPr>
          <p:cNvPr id="17" name="图片 16">
            <a:extLst>
              <a:ext uri="{FF2B5EF4-FFF2-40B4-BE49-F238E27FC236}">
                <a16:creationId xmlns:a16="http://schemas.microsoft.com/office/drawing/2014/main" id="{073BEF44-EA68-41B9-A2AA-B661E3D0B853}"/>
              </a:ext>
            </a:extLst>
          </p:cNvPr>
          <p:cNvPicPr>
            <a:picLocks noChangeAspect="1"/>
          </p:cNvPicPr>
          <p:nvPr/>
        </p:nvPicPr>
        <p:blipFill>
          <a:blip r:embed="rId2"/>
          <a:stretch>
            <a:fillRect/>
          </a:stretch>
        </p:blipFill>
        <p:spPr>
          <a:xfrm>
            <a:off x="8476297" y="2494280"/>
            <a:ext cx="2514600" cy="2438400"/>
          </a:xfrm>
          <a:prstGeom prst="rect">
            <a:avLst/>
          </a:prstGeom>
        </p:spPr>
      </p:pic>
    </p:spTree>
    <p:extLst>
      <p:ext uri="{BB962C8B-B14F-4D97-AF65-F5344CB8AC3E}">
        <p14:creationId xmlns:p14="http://schemas.microsoft.com/office/powerpoint/2010/main" val="371813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AEF71-AEC5-4D39-AEA4-F960C1B89E66}"/>
              </a:ext>
            </a:extLst>
          </p:cNvPr>
          <p:cNvSpPr>
            <a:spLocks noGrp="1"/>
          </p:cNvSpPr>
          <p:nvPr>
            <p:ph type="title"/>
          </p:nvPr>
        </p:nvSpPr>
        <p:spPr/>
        <p:txBody>
          <a:bodyPr/>
          <a:lstStyle/>
          <a:p>
            <a:r>
              <a:rPr lang="en-US" altLang="zh-CN" dirty="0"/>
              <a:t>Python</a:t>
            </a:r>
            <a:r>
              <a:rPr lang="zh-CN" altLang="en-US" dirty="0"/>
              <a:t>中完成</a:t>
            </a:r>
            <a:r>
              <a:rPr lang="en-US" altLang="zh-CN" dirty="0"/>
              <a:t>PIL</a:t>
            </a:r>
            <a:r>
              <a:rPr lang="zh-CN" altLang="en-US"/>
              <a:t>库使用</a:t>
            </a:r>
            <a:r>
              <a:rPr lang="zh-CN" altLang="en-US" dirty="0"/>
              <a:t>和纹理生成</a:t>
            </a:r>
          </a:p>
        </p:txBody>
      </p:sp>
      <p:pic>
        <p:nvPicPr>
          <p:cNvPr id="5" name="内容占位符 4">
            <a:extLst>
              <a:ext uri="{FF2B5EF4-FFF2-40B4-BE49-F238E27FC236}">
                <a16:creationId xmlns:a16="http://schemas.microsoft.com/office/drawing/2014/main" id="{1CE4BE10-B7EB-41ED-96C6-E7C1344C13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6604" y="1841322"/>
            <a:ext cx="8101555" cy="4651553"/>
          </a:xfrm>
        </p:spPr>
      </p:pic>
    </p:spTree>
    <p:extLst>
      <p:ext uri="{BB962C8B-B14F-4D97-AF65-F5344CB8AC3E}">
        <p14:creationId xmlns:p14="http://schemas.microsoft.com/office/powerpoint/2010/main" val="1968289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8B3AC6E3-BED9-43B8-9357-D9B0B1EF30B7}"/>
              </a:ext>
            </a:extLst>
          </p:cNvPr>
          <p:cNvSpPr/>
          <p:nvPr/>
        </p:nvSpPr>
        <p:spPr>
          <a:xfrm>
            <a:off x="111760" y="2923540"/>
            <a:ext cx="1656080" cy="701040"/>
          </a:xfrm>
          <a:prstGeom prst="round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ln w="0"/>
                <a:solidFill>
                  <a:schemeClr val="tx1"/>
                </a:solidFill>
                <a:effectLst>
                  <a:outerShdw blurRad="38100" dist="19050" dir="2700000" algn="tl" rotWithShape="0">
                    <a:schemeClr val="dk1">
                      <a:alpha val="40000"/>
                    </a:schemeClr>
                  </a:outerShdw>
                </a:effectLst>
              </a:rPr>
              <a:t>HUD DISPLAY</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6" name="左大括号 5">
            <a:extLst>
              <a:ext uri="{FF2B5EF4-FFF2-40B4-BE49-F238E27FC236}">
                <a16:creationId xmlns:a16="http://schemas.microsoft.com/office/drawing/2014/main" id="{F7E716B1-367B-4D44-B3EC-38EEF756D7A9}"/>
              </a:ext>
            </a:extLst>
          </p:cNvPr>
          <p:cNvSpPr/>
          <p:nvPr/>
        </p:nvSpPr>
        <p:spPr>
          <a:xfrm>
            <a:off x="1930400" y="1122680"/>
            <a:ext cx="1910080" cy="394915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71980D77-5CA3-4B11-998A-0C4DD8D015C5}"/>
              </a:ext>
            </a:extLst>
          </p:cNvPr>
          <p:cNvSpPr/>
          <p:nvPr/>
        </p:nvSpPr>
        <p:spPr>
          <a:xfrm>
            <a:off x="3749040" y="772160"/>
            <a:ext cx="1656080" cy="701040"/>
          </a:xfrm>
          <a:prstGeom prst="round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ln w="0"/>
                <a:solidFill>
                  <a:schemeClr val="tx1"/>
                </a:solidFill>
                <a:effectLst>
                  <a:outerShdw blurRad="38100" dist="19050" dir="2700000" algn="tl" rotWithShape="0">
                    <a:schemeClr val="dk1">
                      <a:alpha val="40000"/>
                    </a:schemeClr>
                  </a:outerShdw>
                </a:effectLst>
              </a:rPr>
              <a:t>PROTO File</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8" name="矩形: 圆角 7">
            <a:extLst>
              <a:ext uri="{FF2B5EF4-FFF2-40B4-BE49-F238E27FC236}">
                <a16:creationId xmlns:a16="http://schemas.microsoft.com/office/drawing/2014/main" id="{3974864C-8187-49EB-9372-A17B20317223}"/>
              </a:ext>
            </a:extLst>
          </p:cNvPr>
          <p:cNvSpPr/>
          <p:nvPr/>
        </p:nvSpPr>
        <p:spPr>
          <a:xfrm>
            <a:off x="3579449" y="4667670"/>
            <a:ext cx="1656080" cy="701040"/>
          </a:xfrm>
          <a:prstGeom prst="round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ln w="0"/>
                <a:solidFill>
                  <a:schemeClr val="tx1"/>
                </a:solidFill>
                <a:effectLst>
                  <a:outerShdw blurRad="38100" dist="19050" dir="2700000" algn="tl" rotWithShape="0">
                    <a:schemeClr val="dk1">
                      <a:alpha val="40000"/>
                    </a:schemeClr>
                  </a:outerShdw>
                </a:effectLst>
              </a:rPr>
              <a:t>Controller</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9" name="左大括号 8">
            <a:extLst>
              <a:ext uri="{FF2B5EF4-FFF2-40B4-BE49-F238E27FC236}">
                <a16:creationId xmlns:a16="http://schemas.microsoft.com/office/drawing/2014/main" id="{A457ABEE-AE01-4D7B-90C7-DB36C66A4145}"/>
              </a:ext>
            </a:extLst>
          </p:cNvPr>
          <p:cNvSpPr/>
          <p:nvPr/>
        </p:nvSpPr>
        <p:spPr>
          <a:xfrm>
            <a:off x="5496560" y="375920"/>
            <a:ext cx="762000" cy="14935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160658FD-B94B-46EF-927E-334FFAF884F8}"/>
              </a:ext>
            </a:extLst>
          </p:cNvPr>
          <p:cNvCxnSpPr>
            <a:cxnSpLocks/>
          </p:cNvCxnSpPr>
          <p:nvPr/>
        </p:nvCxnSpPr>
        <p:spPr>
          <a:xfrm>
            <a:off x="4246880" y="1717040"/>
            <a:ext cx="0" cy="283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79F9457-2D2A-4352-A6F3-0668E0D1A39C}"/>
              </a:ext>
            </a:extLst>
          </p:cNvPr>
          <p:cNvCxnSpPr>
            <a:cxnSpLocks/>
          </p:cNvCxnSpPr>
          <p:nvPr/>
        </p:nvCxnSpPr>
        <p:spPr>
          <a:xfrm flipV="1">
            <a:off x="4384040" y="1717040"/>
            <a:ext cx="1" cy="283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6DBF3478-B027-43FB-9284-3142867F2045}"/>
              </a:ext>
            </a:extLst>
          </p:cNvPr>
          <p:cNvSpPr/>
          <p:nvPr/>
        </p:nvSpPr>
        <p:spPr>
          <a:xfrm>
            <a:off x="3656782" y="2861250"/>
            <a:ext cx="553357" cy="400110"/>
          </a:xfrm>
          <a:prstGeom prst="rect">
            <a:avLst/>
          </a:prstGeom>
          <a:noFill/>
        </p:spPr>
        <p:txBody>
          <a:bodyPr wrap="none" lIns="91440" tIns="45720" rIns="91440" bIns="45720">
            <a:spAutoFit/>
          </a:bodyPr>
          <a:lstStyle/>
          <a:p>
            <a:pPr algn="ctr"/>
            <a:r>
              <a:rPr lang="en-US" altLang="zh-CN" sz="2000" b="0" cap="none" spc="0" dirty="0">
                <a:ln w="0"/>
                <a:solidFill>
                  <a:schemeClr val="tx1"/>
                </a:solidFill>
                <a:effectLst>
                  <a:outerShdw blurRad="38100" dist="19050" dir="2700000" algn="tl" rotWithShape="0">
                    <a:schemeClr val="dk1">
                      <a:alpha val="40000"/>
                    </a:schemeClr>
                  </a:outerShdw>
                </a:effectLst>
              </a:rPr>
              <a:t>API</a:t>
            </a:r>
            <a:endParaRPr lang="zh-CN" alt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左大括号 16">
            <a:extLst>
              <a:ext uri="{FF2B5EF4-FFF2-40B4-BE49-F238E27FC236}">
                <a16:creationId xmlns:a16="http://schemas.microsoft.com/office/drawing/2014/main" id="{D84B415B-3AC8-4975-9A72-D6D0020E2AE8}"/>
              </a:ext>
            </a:extLst>
          </p:cNvPr>
          <p:cNvSpPr/>
          <p:nvPr/>
        </p:nvSpPr>
        <p:spPr>
          <a:xfrm>
            <a:off x="6786694" y="2832100"/>
            <a:ext cx="534761" cy="20116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sp>
        <p:nvSpPr>
          <p:cNvPr id="18" name="矩形: 圆角 17">
            <a:extLst>
              <a:ext uri="{FF2B5EF4-FFF2-40B4-BE49-F238E27FC236}">
                <a16:creationId xmlns:a16="http://schemas.microsoft.com/office/drawing/2014/main" id="{13576F2C-7C4C-4B67-BEE1-2E9833062562}"/>
              </a:ext>
            </a:extLst>
          </p:cNvPr>
          <p:cNvSpPr/>
          <p:nvPr/>
        </p:nvSpPr>
        <p:spPr>
          <a:xfrm>
            <a:off x="7425241" y="2578100"/>
            <a:ext cx="1295222" cy="345440"/>
          </a:xfrm>
          <a:prstGeom prst="round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Texture draw</a:t>
            </a:r>
            <a:endParaRPr lang="zh-CN" altLang="en-US" sz="1200" dirty="0">
              <a:ln w="0"/>
              <a:solidFill>
                <a:schemeClr val="tx1"/>
              </a:solidFill>
              <a:effectLst>
                <a:outerShdw blurRad="38100" dist="19050" dir="2700000" algn="tl" rotWithShape="0">
                  <a:schemeClr val="dk1">
                    <a:alpha val="40000"/>
                  </a:schemeClr>
                </a:outerShdw>
              </a:effectLst>
            </a:endParaRPr>
          </a:p>
        </p:txBody>
      </p:sp>
      <p:sp>
        <p:nvSpPr>
          <p:cNvPr id="19" name="矩形: 圆角 18">
            <a:extLst>
              <a:ext uri="{FF2B5EF4-FFF2-40B4-BE49-F238E27FC236}">
                <a16:creationId xmlns:a16="http://schemas.microsoft.com/office/drawing/2014/main" id="{61F24273-DEB1-412F-9FFF-E08C6335ECB8}"/>
              </a:ext>
            </a:extLst>
          </p:cNvPr>
          <p:cNvSpPr/>
          <p:nvPr/>
        </p:nvSpPr>
        <p:spPr>
          <a:xfrm>
            <a:off x="7377337" y="3589020"/>
            <a:ext cx="1432560" cy="300491"/>
          </a:xfrm>
          <a:prstGeom prst="round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Texture display</a:t>
            </a:r>
            <a:endParaRPr lang="zh-CN" altLang="en-US" sz="1200" dirty="0">
              <a:ln w="0"/>
              <a:solidFill>
                <a:schemeClr val="tx1"/>
              </a:solidFill>
              <a:effectLst>
                <a:outerShdw blurRad="38100" dist="19050" dir="2700000" algn="tl" rotWithShape="0">
                  <a:schemeClr val="dk1">
                    <a:alpha val="40000"/>
                  </a:schemeClr>
                </a:outerShdw>
              </a:effectLst>
            </a:endParaRPr>
          </a:p>
        </p:txBody>
      </p:sp>
      <p:sp>
        <p:nvSpPr>
          <p:cNvPr id="20" name="矩形: 圆角 19">
            <a:extLst>
              <a:ext uri="{FF2B5EF4-FFF2-40B4-BE49-F238E27FC236}">
                <a16:creationId xmlns:a16="http://schemas.microsoft.com/office/drawing/2014/main" id="{634C40ED-D728-4A6E-B17B-3F39A56C8516}"/>
              </a:ext>
            </a:extLst>
          </p:cNvPr>
          <p:cNvSpPr/>
          <p:nvPr/>
        </p:nvSpPr>
        <p:spPr>
          <a:xfrm>
            <a:off x="7374796" y="4642573"/>
            <a:ext cx="1345667" cy="300491"/>
          </a:xfrm>
          <a:prstGeom prst="round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Texture update</a:t>
            </a:r>
            <a:endParaRPr lang="zh-CN" altLang="en-US" sz="1200" dirty="0">
              <a:ln w="0"/>
              <a:solidFill>
                <a:schemeClr val="tx1"/>
              </a:solidFill>
              <a:effectLst>
                <a:outerShdw blurRad="38100" dist="19050" dir="2700000" algn="tl" rotWithShape="0">
                  <a:schemeClr val="dk1">
                    <a:alpha val="40000"/>
                  </a:schemeClr>
                </a:outerShdw>
              </a:effectLst>
            </a:endParaRPr>
          </a:p>
        </p:txBody>
      </p:sp>
      <p:sp>
        <p:nvSpPr>
          <p:cNvPr id="21" name="箭头: 下 20">
            <a:extLst>
              <a:ext uri="{FF2B5EF4-FFF2-40B4-BE49-F238E27FC236}">
                <a16:creationId xmlns:a16="http://schemas.microsoft.com/office/drawing/2014/main" id="{8B8A2BCD-C1D1-440D-BDD6-647390A0295F}"/>
              </a:ext>
            </a:extLst>
          </p:cNvPr>
          <p:cNvSpPr/>
          <p:nvPr/>
        </p:nvSpPr>
        <p:spPr>
          <a:xfrm>
            <a:off x="7931056" y="3035300"/>
            <a:ext cx="213360" cy="4876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 name="箭头: 下 21">
            <a:extLst>
              <a:ext uri="{FF2B5EF4-FFF2-40B4-BE49-F238E27FC236}">
                <a16:creationId xmlns:a16="http://schemas.microsoft.com/office/drawing/2014/main" id="{7B54D93A-B96D-4FDA-A179-09E43F1A8BD4}"/>
              </a:ext>
            </a:extLst>
          </p:cNvPr>
          <p:cNvSpPr/>
          <p:nvPr/>
        </p:nvSpPr>
        <p:spPr>
          <a:xfrm>
            <a:off x="7956456" y="4022202"/>
            <a:ext cx="213360" cy="4876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6" name="箭头: 下 25">
            <a:extLst>
              <a:ext uri="{FF2B5EF4-FFF2-40B4-BE49-F238E27FC236}">
                <a16:creationId xmlns:a16="http://schemas.microsoft.com/office/drawing/2014/main" id="{0241B5A9-7B49-49EB-9314-FE1CDE738FB3}"/>
              </a:ext>
            </a:extLst>
          </p:cNvPr>
          <p:cNvSpPr/>
          <p:nvPr/>
        </p:nvSpPr>
        <p:spPr>
          <a:xfrm rot="1173372" flipV="1">
            <a:off x="9033689" y="3841309"/>
            <a:ext cx="198938" cy="10375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7" name="箭头: 下 26">
            <a:extLst>
              <a:ext uri="{FF2B5EF4-FFF2-40B4-BE49-F238E27FC236}">
                <a16:creationId xmlns:a16="http://schemas.microsoft.com/office/drawing/2014/main" id="{7BE2A0A2-3555-422F-B451-84CF9C90769F}"/>
              </a:ext>
            </a:extLst>
          </p:cNvPr>
          <p:cNvSpPr/>
          <p:nvPr/>
        </p:nvSpPr>
        <p:spPr>
          <a:xfrm rot="19502229" flipV="1">
            <a:off x="8827475" y="2855484"/>
            <a:ext cx="311557" cy="908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8" name="矩形: 圆角 27">
            <a:extLst>
              <a:ext uri="{FF2B5EF4-FFF2-40B4-BE49-F238E27FC236}">
                <a16:creationId xmlns:a16="http://schemas.microsoft.com/office/drawing/2014/main" id="{06D5AF01-B260-4B03-8D70-53AFD80FBD9E}"/>
              </a:ext>
            </a:extLst>
          </p:cNvPr>
          <p:cNvSpPr/>
          <p:nvPr/>
        </p:nvSpPr>
        <p:spPr>
          <a:xfrm>
            <a:off x="6451600" y="264160"/>
            <a:ext cx="1656080" cy="701040"/>
          </a:xfrm>
          <a:prstGeom prst="round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ln w="0"/>
                <a:solidFill>
                  <a:schemeClr val="tx1"/>
                </a:solidFill>
                <a:effectLst>
                  <a:outerShdw blurRad="38100" dist="19050" dir="2700000" algn="tl" rotWithShape="0">
                    <a:schemeClr val="dk1">
                      <a:alpha val="40000"/>
                    </a:schemeClr>
                  </a:outerShdw>
                </a:effectLst>
              </a:rPr>
              <a:t>Display?</a:t>
            </a:r>
          </a:p>
          <a:p>
            <a:pPr algn="ctr"/>
            <a:r>
              <a:rPr lang="en-US" altLang="zh-CN" dirty="0">
                <a:ln w="0"/>
                <a:solidFill>
                  <a:schemeClr val="tx1"/>
                </a:solidFill>
                <a:effectLst>
                  <a:outerShdw blurRad="38100" dist="19050" dir="2700000" algn="tl" rotWithShape="0">
                    <a:schemeClr val="dk1">
                      <a:alpha val="40000"/>
                    </a:schemeClr>
                  </a:outerShdw>
                </a:effectLst>
              </a:rPr>
              <a:t>Plane?</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29" name="矩形: 圆角 28">
            <a:extLst>
              <a:ext uri="{FF2B5EF4-FFF2-40B4-BE49-F238E27FC236}">
                <a16:creationId xmlns:a16="http://schemas.microsoft.com/office/drawing/2014/main" id="{5D963D90-A10A-4202-BCF0-7C63AE9483BF}"/>
              </a:ext>
            </a:extLst>
          </p:cNvPr>
          <p:cNvSpPr/>
          <p:nvPr/>
        </p:nvSpPr>
        <p:spPr>
          <a:xfrm>
            <a:off x="6365241" y="1645920"/>
            <a:ext cx="2179316" cy="447040"/>
          </a:xfrm>
          <a:prstGeom prst="round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ln w="0"/>
                <a:solidFill>
                  <a:schemeClr val="tx1"/>
                </a:solidFill>
                <a:effectLst>
                  <a:outerShdw blurRad="38100" dist="19050" dir="2700000" algn="tl" rotWithShape="0">
                    <a:schemeClr val="dk1">
                      <a:alpha val="40000"/>
                    </a:schemeClr>
                  </a:outerShdw>
                </a:effectLst>
              </a:rPr>
              <a:t>Shape  (Geometry)</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32" name="左大括号 31">
            <a:extLst>
              <a:ext uri="{FF2B5EF4-FFF2-40B4-BE49-F238E27FC236}">
                <a16:creationId xmlns:a16="http://schemas.microsoft.com/office/drawing/2014/main" id="{0E357A17-DB18-41D1-9814-82F261591613}"/>
              </a:ext>
            </a:extLst>
          </p:cNvPr>
          <p:cNvSpPr/>
          <p:nvPr/>
        </p:nvSpPr>
        <p:spPr>
          <a:xfrm>
            <a:off x="5133155" y="3872292"/>
            <a:ext cx="534761" cy="28783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sp>
        <p:nvSpPr>
          <p:cNvPr id="33" name="矩形: 圆角 32">
            <a:extLst>
              <a:ext uri="{FF2B5EF4-FFF2-40B4-BE49-F238E27FC236}">
                <a16:creationId xmlns:a16="http://schemas.microsoft.com/office/drawing/2014/main" id="{06AF9399-3605-4968-9FEB-32F51C9D44F4}"/>
              </a:ext>
            </a:extLst>
          </p:cNvPr>
          <p:cNvSpPr/>
          <p:nvPr/>
        </p:nvSpPr>
        <p:spPr>
          <a:xfrm>
            <a:off x="5553981" y="3699572"/>
            <a:ext cx="1295222" cy="345440"/>
          </a:xfrm>
          <a:prstGeom prst="round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ln w="0"/>
                <a:solidFill>
                  <a:schemeClr val="tx1"/>
                </a:solidFill>
                <a:effectLst>
                  <a:outerShdw blurRad="38100" dist="19050" dir="2700000" algn="tl" rotWithShape="0">
                    <a:schemeClr val="dk1">
                      <a:alpha val="40000"/>
                    </a:schemeClr>
                  </a:outerShdw>
                </a:effectLst>
              </a:rPr>
              <a:t>TEXTURE</a:t>
            </a:r>
            <a:endParaRPr lang="zh-CN" altLang="en-US" sz="1600" dirty="0">
              <a:ln w="0"/>
              <a:solidFill>
                <a:schemeClr val="tx1"/>
              </a:solidFill>
              <a:effectLst>
                <a:outerShdw blurRad="38100" dist="19050" dir="2700000" algn="tl" rotWithShape="0">
                  <a:schemeClr val="dk1">
                    <a:alpha val="40000"/>
                  </a:schemeClr>
                </a:outerShdw>
              </a:effectLst>
            </a:endParaRPr>
          </a:p>
        </p:txBody>
      </p:sp>
      <p:sp>
        <p:nvSpPr>
          <p:cNvPr id="34" name="矩形: 圆角 33">
            <a:extLst>
              <a:ext uri="{FF2B5EF4-FFF2-40B4-BE49-F238E27FC236}">
                <a16:creationId xmlns:a16="http://schemas.microsoft.com/office/drawing/2014/main" id="{F220514A-281E-4DBC-992D-A40CFACC45A8}"/>
              </a:ext>
            </a:extLst>
          </p:cNvPr>
          <p:cNvSpPr/>
          <p:nvPr/>
        </p:nvSpPr>
        <p:spPr>
          <a:xfrm>
            <a:off x="5673136" y="6271384"/>
            <a:ext cx="1384210" cy="479281"/>
          </a:xfrm>
          <a:prstGeom prst="round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ln w="0"/>
                <a:solidFill>
                  <a:schemeClr val="tx1"/>
                </a:solidFill>
                <a:effectLst>
                  <a:outerShdw blurRad="38100" dist="19050" dir="2700000" algn="tl" rotWithShape="0">
                    <a:schemeClr val="dk1">
                      <a:alpha val="40000"/>
                    </a:schemeClr>
                  </a:outerShdw>
                </a:effectLst>
              </a:rPr>
              <a:t>Info retrieve</a:t>
            </a:r>
            <a:endParaRPr lang="zh-CN" altLang="en-US" sz="1600" dirty="0">
              <a:ln w="0"/>
              <a:solidFill>
                <a:schemeClr val="tx1"/>
              </a:solidFill>
              <a:effectLst>
                <a:outerShdw blurRad="38100" dist="19050" dir="2700000" algn="tl" rotWithShape="0">
                  <a:schemeClr val="dk1">
                    <a:alpha val="40000"/>
                  </a:schemeClr>
                </a:outerShdw>
              </a:effectLst>
            </a:endParaRPr>
          </a:p>
        </p:txBody>
      </p:sp>
      <p:cxnSp>
        <p:nvCxnSpPr>
          <p:cNvPr id="15" name="直接箭头连接符 14">
            <a:extLst>
              <a:ext uri="{FF2B5EF4-FFF2-40B4-BE49-F238E27FC236}">
                <a16:creationId xmlns:a16="http://schemas.microsoft.com/office/drawing/2014/main" id="{1102EF98-E768-4DBE-86AE-EF53D0407608}"/>
              </a:ext>
            </a:extLst>
          </p:cNvPr>
          <p:cNvCxnSpPr>
            <a:cxnSpLocks/>
          </p:cNvCxnSpPr>
          <p:nvPr/>
        </p:nvCxnSpPr>
        <p:spPr>
          <a:xfrm flipV="1">
            <a:off x="7106963" y="5527040"/>
            <a:ext cx="665437" cy="830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id="{34A86BA3-A269-4042-AB8D-39047CF1C506}"/>
              </a:ext>
            </a:extLst>
          </p:cNvPr>
          <p:cNvSpPr/>
          <p:nvPr/>
        </p:nvSpPr>
        <p:spPr>
          <a:xfrm>
            <a:off x="7661839" y="5142392"/>
            <a:ext cx="1765436" cy="384648"/>
          </a:xfrm>
          <a:prstGeom prst="round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ln w="0"/>
                <a:solidFill>
                  <a:schemeClr val="tx1"/>
                </a:solidFill>
                <a:effectLst>
                  <a:outerShdw blurRad="38100" dist="19050" dir="2700000" algn="tl" rotWithShape="0">
                    <a:schemeClr val="dk1">
                      <a:alpha val="40000"/>
                    </a:schemeClr>
                  </a:outerShdw>
                </a:effectLst>
              </a:rPr>
              <a:t>BMWX5 Sensor</a:t>
            </a:r>
            <a:endParaRPr lang="zh-CN" altLang="en-US" sz="1600" dirty="0">
              <a:ln w="0"/>
              <a:solidFill>
                <a:schemeClr val="tx1"/>
              </a:solidFill>
              <a:effectLst>
                <a:outerShdw blurRad="38100" dist="19050" dir="2700000" algn="tl" rotWithShape="0">
                  <a:schemeClr val="dk1">
                    <a:alpha val="40000"/>
                  </a:schemeClr>
                </a:outerShdw>
              </a:effectLst>
            </a:endParaRPr>
          </a:p>
        </p:txBody>
      </p:sp>
      <p:cxnSp>
        <p:nvCxnSpPr>
          <p:cNvPr id="39" name="直接箭头连接符 38">
            <a:extLst>
              <a:ext uri="{FF2B5EF4-FFF2-40B4-BE49-F238E27FC236}">
                <a16:creationId xmlns:a16="http://schemas.microsoft.com/office/drawing/2014/main" id="{C72CB5AC-FE7B-4A55-AEBD-03D9D1BB2884}"/>
              </a:ext>
            </a:extLst>
          </p:cNvPr>
          <p:cNvCxnSpPr>
            <a:cxnSpLocks/>
          </p:cNvCxnSpPr>
          <p:nvPr/>
        </p:nvCxnSpPr>
        <p:spPr>
          <a:xfrm flipV="1">
            <a:off x="7171502" y="5960446"/>
            <a:ext cx="795020" cy="456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F2E19B1E-89A6-4EEE-8AAA-B5C614DDF68B}"/>
              </a:ext>
            </a:extLst>
          </p:cNvPr>
          <p:cNvSpPr/>
          <p:nvPr/>
        </p:nvSpPr>
        <p:spPr>
          <a:xfrm>
            <a:off x="8031061" y="5787213"/>
            <a:ext cx="2009916" cy="384648"/>
          </a:xfrm>
          <a:prstGeom prst="round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ln w="0"/>
                <a:solidFill>
                  <a:schemeClr val="tx1"/>
                </a:solidFill>
                <a:effectLst>
                  <a:outerShdw blurRad="38100" dist="19050" dir="2700000" algn="tl" rotWithShape="0">
                    <a:schemeClr val="dk1">
                      <a:alpha val="40000"/>
                    </a:schemeClr>
                  </a:outerShdw>
                </a:effectLst>
              </a:rPr>
              <a:t>SUMO connection</a:t>
            </a:r>
            <a:endParaRPr lang="zh-CN" altLang="en-US" sz="1600" dirty="0">
              <a:ln w="0"/>
              <a:solidFill>
                <a:schemeClr val="tx1"/>
              </a:solidFill>
              <a:effectLst>
                <a:outerShdw blurRad="38100" dist="19050" dir="2700000" algn="tl" rotWithShape="0">
                  <a:schemeClr val="dk1">
                    <a:alpha val="40000"/>
                  </a:schemeClr>
                </a:outerShdw>
              </a:effectLst>
            </a:endParaRPr>
          </a:p>
        </p:txBody>
      </p:sp>
      <p:cxnSp>
        <p:nvCxnSpPr>
          <p:cNvPr id="30" name="直接箭头连接符 29">
            <a:extLst>
              <a:ext uri="{FF2B5EF4-FFF2-40B4-BE49-F238E27FC236}">
                <a16:creationId xmlns:a16="http://schemas.microsoft.com/office/drawing/2014/main" id="{D1CDF936-9871-41BD-BEC9-4C75519F93A5}"/>
              </a:ext>
            </a:extLst>
          </p:cNvPr>
          <p:cNvCxnSpPr>
            <a:cxnSpLocks/>
          </p:cNvCxnSpPr>
          <p:nvPr/>
        </p:nvCxnSpPr>
        <p:spPr>
          <a:xfrm>
            <a:off x="7129200" y="6548942"/>
            <a:ext cx="995087" cy="31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矩形: 圆角 30">
            <a:extLst>
              <a:ext uri="{FF2B5EF4-FFF2-40B4-BE49-F238E27FC236}">
                <a16:creationId xmlns:a16="http://schemas.microsoft.com/office/drawing/2014/main" id="{C8BF52AA-DCDB-4564-A205-30819B7C6ABD}"/>
              </a:ext>
            </a:extLst>
          </p:cNvPr>
          <p:cNvSpPr/>
          <p:nvPr/>
        </p:nvSpPr>
        <p:spPr>
          <a:xfrm>
            <a:off x="8357489" y="6417189"/>
            <a:ext cx="3059193" cy="384648"/>
          </a:xfrm>
          <a:prstGeom prst="round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ln w="0"/>
                <a:solidFill>
                  <a:schemeClr val="tx1"/>
                </a:solidFill>
                <a:effectLst>
                  <a:outerShdw blurRad="38100" dist="19050" dir="2700000" algn="tl" rotWithShape="0">
                    <a:schemeClr val="dk1">
                      <a:alpha val="40000"/>
                    </a:schemeClr>
                  </a:outerShdw>
                </a:effectLst>
              </a:rPr>
              <a:t>Navigation/Decision making</a:t>
            </a:r>
            <a:endParaRPr lang="zh-CN" altLang="en-US" sz="16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81779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10185-8DDD-4986-BB1B-C195E37DAC86}"/>
              </a:ext>
            </a:extLst>
          </p:cNvPr>
          <p:cNvSpPr>
            <a:spLocks noGrp="1"/>
          </p:cNvSpPr>
          <p:nvPr>
            <p:ph type="title"/>
          </p:nvPr>
        </p:nvSpPr>
        <p:spPr/>
        <p:txBody>
          <a:bodyPr/>
          <a:lstStyle/>
          <a:p>
            <a:r>
              <a:rPr lang="zh-CN" altLang="en-US" dirty="0"/>
              <a:t>显示系统制作</a:t>
            </a:r>
          </a:p>
        </p:txBody>
      </p:sp>
      <p:pic>
        <p:nvPicPr>
          <p:cNvPr id="5" name="内容占位符 4">
            <a:extLst>
              <a:ext uri="{FF2B5EF4-FFF2-40B4-BE49-F238E27FC236}">
                <a16:creationId xmlns:a16="http://schemas.microsoft.com/office/drawing/2014/main" id="{11B61A1F-13F6-4391-AD0D-5702FD5382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8671" y="2356756"/>
            <a:ext cx="5199033" cy="3784896"/>
          </a:xfrm>
        </p:spPr>
      </p:pic>
      <p:pic>
        <p:nvPicPr>
          <p:cNvPr id="7" name="图片 6">
            <a:extLst>
              <a:ext uri="{FF2B5EF4-FFF2-40B4-BE49-F238E27FC236}">
                <a16:creationId xmlns:a16="http://schemas.microsoft.com/office/drawing/2014/main" id="{0BA8273F-437C-4EEE-B11E-C360D6DCD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1897" y="1861662"/>
            <a:ext cx="6771432" cy="4279990"/>
          </a:xfrm>
          <a:prstGeom prst="rect">
            <a:avLst/>
          </a:prstGeom>
        </p:spPr>
      </p:pic>
    </p:spTree>
    <p:extLst>
      <p:ext uri="{BB962C8B-B14F-4D97-AF65-F5344CB8AC3E}">
        <p14:creationId xmlns:p14="http://schemas.microsoft.com/office/powerpoint/2010/main" val="176430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125CC5-DB15-4B50-AE42-C59D7D0D2B67}"/>
              </a:ext>
            </a:extLst>
          </p:cNvPr>
          <p:cNvSpPr>
            <a:spLocks noGrp="1"/>
          </p:cNvSpPr>
          <p:nvPr>
            <p:ph type="title"/>
          </p:nvPr>
        </p:nvSpPr>
        <p:spPr/>
        <p:txBody>
          <a:bodyPr/>
          <a:lstStyle/>
          <a:p>
            <a:r>
              <a:rPr lang="en-US" altLang="zh-CN" dirty="0"/>
              <a:t>Transparency</a:t>
            </a:r>
            <a:endParaRPr lang="zh-CN" altLang="en-US" dirty="0"/>
          </a:p>
        </p:txBody>
      </p:sp>
      <p:pic>
        <p:nvPicPr>
          <p:cNvPr id="21" name="图片 20">
            <a:extLst>
              <a:ext uri="{FF2B5EF4-FFF2-40B4-BE49-F238E27FC236}">
                <a16:creationId xmlns:a16="http://schemas.microsoft.com/office/drawing/2014/main" id="{CB5ED1C4-C973-4890-AA27-188E3C30FEEE}"/>
              </a:ext>
            </a:extLst>
          </p:cNvPr>
          <p:cNvPicPr>
            <a:picLocks noChangeAspect="1"/>
          </p:cNvPicPr>
          <p:nvPr/>
        </p:nvPicPr>
        <p:blipFill>
          <a:blip r:embed="rId2"/>
          <a:stretch>
            <a:fillRect/>
          </a:stretch>
        </p:blipFill>
        <p:spPr>
          <a:xfrm>
            <a:off x="291769" y="1791606"/>
            <a:ext cx="5261804" cy="1900537"/>
          </a:xfrm>
          <a:prstGeom prst="rect">
            <a:avLst/>
          </a:prstGeom>
        </p:spPr>
      </p:pic>
      <p:pic>
        <p:nvPicPr>
          <p:cNvPr id="27" name="内容占位符 26">
            <a:extLst>
              <a:ext uri="{FF2B5EF4-FFF2-40B4-BE49-F238E27FC236}">
                <a16:creationId xmlns:a16="http://schemas.microsoft.com/office/drawing/2014/main" id="{5E320E25-2BF7-4FE6-9D9F-6429546FF7A6}"/>
              </a:ext>
            </a:extLst>
          </p:cNvPr>
          <p:cNvPicPr>
            <a:picLocks noGrp="1" noChangeAspect="1"/>
          </p:cNvPicPr>
          <p:nvPr>
            <p:ph idx="1"/>
          </p:nvPr>
        </p:nvPicPr>
        <p:blipFill>
          <a:blip r:embed="rId3"/>
          <a:stretch>
            <a:fillRect/>
          </a:stretch>
        </p:blipFill>
        <p:spPr>
          <a:xfrm>
            <a:off x="5903087" y="1872719"/>
            <a:ext cx="5997144" cy="1738310"/>
          </a:xfrm>
        </p:spPr>
      </p:pic>
      <p:pic>
        <p:nvPicPr>
          <p:cNvPr id="29" name="图片 28">
            <a:extLst>
              <a:ext uri="{FF2B5EF4-FFF2-40B4-BE49-F238E27FC236}">
                <a16:creationId xmlns:a16="http://schemas.microsoft.com/office/drawing/2014/main" id="{D03F5066-FAAF-4D06-A514-6F988A7681A7}"/>
              </a:ext>
            </a:extLst>
          </p:cNvPr>
          <p:cNvPicPr>
            <a:picLocks noChangeAspect="1"/>
          </p:cNvPicPr>
          <p:nvPr/>
        </p:nvPicPr>
        <p:blipFill>
          <a:blip r:embed="rId4"/>
          <a:stretch>
            <a:fillRect/>
          </a:stretch>
        </p:blipFill>
        <p:spPr>
          <a:xfrm>
            <a:off x="113938" y="4444999"/>
            <a:ext cx="6225579" cy="1738311"/>
          </a:xfrm>
          <a:prstGeom prst="rect">
            <a:avLst/>
          </a:prstGeom>
        </p:spPr>
      </p:pic>
      <p:pic>
        <p:nvPicPr>
          <p:cNvPr id="31" name="图片 30">
            <a:extLst>
              <a:ext uri="{FF2B5EF4-FFF2-40B4-BE49-F238E27FC236}">
                <a16:creationId xmlns:a16="http://schemas.microsoft.com/office/drawing/2014/main" id="{DEEDBE92-08D4-4DC3-9879-65326BB40633}"/>
              </a:ext>
            </a:extLst>
          </p:cNvPr>
          <p:cNvPicPr>
            <a:picLocks noChangeAspect="1"/>
          </p:cNvPicPr>
          <p:nvPr/>
        </p:nvPicPr>
        <p:blipFill>
          <a:blip r:embed="rId5"/>
          <a:stretch>
            <a:fillRect/>
          </a:stretch>
        </p:blipFill>
        <p:spPr>
          <a:xfrm>
            <a:off x="6491766" y="4273885"/>
            <a:ext cx="5402529" cy="1166216"/>
          </a:xfrm>
          <a:prstGeom prst="rect">
            <a:avLst/>
          </a:prstGeom>
        </p:spPr>
      </p:pic>
      <p:sp>
        <p:nvSpPr>
          <p:cNvPr id="32" name="矩形 31">
            <a:extLst>
              <a:ext uri="{FF2B5EF4-FFF2-40B4-BE49-F238E27FC236}">
                <a16:creationId xmlns:a16="http://schemas.microsoft.com/office/drawing/2014/main" id="{06A545D0-78ED-442D-85B6-1F1B9975C5C7}"/>
              </a:ext>
            </a:extLst>
          </p:cNvPr>
          <p:cNvSpPr/>
          <p:nvPr/>
        </p:nvSpPr>
        <p:spPr>
          <a:xfrm>
            <a:off x="2312463" y="3806961"/>
            <a:ext cx="641522" cy="523220"/>
          </a:xfrm>
          <a:prstGeom prst="rect">
            <a:avLst/>
          </a:prstGeom>
          <a:noFill/>
        </p:spPr>
        <p:txBody>
          <a:bodyPr wrap="none" lIns="91440" tIns="45720" rIns="91440" bIns="45720">
            <a:spAutoFit/>
          </a:bodyPr>
          <a:lstStyle/>
          <a:p>
            <a:pPr algn="ctr"/>
            <a:r>
              <a:rPr lang="en-US" altLang="zh-CN" sz="2800" b="0" cap="none" spc="0" dirty="0">
                <a:ln w="0"/>
                <a:solidFill>
                  <a:schemeClr val="tx1"/>
                </a:solidFill>
                <a:effectLst>
                  <a:outerShdw blurRad="38100" dist="19050" dir="2700000" algn="tl" rotWithShape="0">
                    <a:schemeClr val="dk1">
                      <a:alpha val="40000"/>
                    </a:schemeClr>
                  </a:outerShdw>
                </a:effectLst>
              </a:rPr>
              <a:t>0.5</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sp>
        <p:nvSpPr>
          <p:cNvPr id="33" name="矩形 32">
            <a:extLst>
              <a:ext uri="{FF2B5EF4-FFF2-40B4-BE49-F238E27FC236}">
                <a16:creationId xmlns:a16="http://schemas.microsoft.com/office/drawing/2014/main" id="{14A6E271-CDD8-47F5-9B71-072E2ECDEB0F}"/>
              </a:ext>
            </a:extLst>
          </p:cNvPr>
          <p:cNvSpPr/>
          <p:nvPr/>
        </p:nvSpPr>
        <p:spPr>
          <a:xfrm>
            <a:off x="8551508" y="3692143"/>
            <a:ext cx="641522" cy="523220"/>
          </a:xfrm>
          <a:prstGeom prst="rect">
            <a:avLst/>
          </a:prstGeom>
          <a:noFill/>
        </p:spPr>
        <p:txBody>
          <a:bodyPr wrap="none" lIns="91440" tIns="45720" rIns="91440" bIns="45720">
            <a:spAutoFit/>
          </a:bodyPr>
          <a:lstStyle/>
          <a:p>
            <a:pPr algn="ctr"/>
            <a:r>
              <a:rPr lang="en-US" altLang="zh-CN" sz="2800" b="0" cap="none" spc="0" dirty="0">
                <a:ln w="0"/>
                <a:solidFill>
                  <a:schemeClr val="tx1"/>
                </a:solidFill>
                <a:effectLst>
                  <a:outerShdw blurRad="38100" dist="19050" dir="2700000" algn="tl" rotWithShape="0">
                    <a:schemeClr val="dk1">
                      <a:alpha val="40000"/>
                    </a:schemeClr>
                  </a:outerShdw>
                </a:effectLst>
              </a:rPr>
              <a:t>0.6</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sp>
        <p:nvSpPr>
          <p:cNvPr id="34" name="矩形 33">
            <a:extLst>
              <a:ext uri="{FF2B5EF4-FFF2-40B4-BE49-F238E27FC236}">
                <a16:creationId xmlns:a16="http://schemas.microsoft.com/office/drawing/2014/main" id="{0EF610B9-CB59-45A8-9D80-A3BEC57CCC76}"/>
              </a:ext>
            </a:extLst>
          </p:cNvPr>
          <p:cNvSpPr/>
          <p:nvPr/>
        </p:nvSpPr>
        <p:spPr>
          <a:xfrm>
            <a:off x="2224003" y="6231265"/>
            <a:ext cx="641522" cy="523220"/>
          </a:xfrm>
          <a:prstGeom prst="rect">
            <a:avLst/>
          </a:prstGeom>
          <a:noFill/>
        </p:spPr>
        <p:txBody>
          <a:bodyPr wrap="none" lIns="91440" tIns="45720" rIns="91440" bIns="45720">
            <a:spAutoFit/>
          </a:bodyPr>
          <a:lstStyle/>
          <a:p>
            <a:pPr algn="ctr"/>
            <a:r>
              <a:rPr lang="en-US" altLang="zh-CN" sz="2800" b="0" cap="none" spc="0" dirty="0">
                <a:ln w="0"/>
                <a:solidFill>
                  <a:schemeClr val="tx1"/>
                </a:solidFill>
                <a:effectLst>
                  <a:outerShdw blurRad="38100" dist="19050" dir="2700000" algn="tl" rotWithShape="0">
                    <a:schemeClr val="dk1">
                      <a:alpha val="40000"/>
                    </a:schemeClr>
                  </a:outerShdw>
                </a:effectLst>
              </a:rPr>
              <a:t>0.7</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sp>
        <p:nvSpPr>
          <p:cNvPr id="35" name="矩形 34">
            <a:extLst>
              <a:ext uri="{FF2B5EF4-FFF2-40B4-BE49-F238E27FC236}">
                <a16:creationId xmlns:a16="http://schemas.microsoft.com/office/drawing/2014/main" id="{BCA0759C-AA64-4352-8FEC-D33F04AFADBB}"/>
              </a:ext>
            </a:extLst>
          </p:cNvPr>
          <p:cNvSpPr/>
          <p:nvPr/>
        </p:nvSpPr>
        <p:spPr>
          <a:xfrm>
            <a:off x="9006768" y="5652601"/>
            <a:ext cx="641522" cy="523220"/>
          </a:xfrm>
          <a:prstGeom prst="rect">
            <a:avLst/>
          </a:prstGeom>
          <a:noFill/>
        </p:spPr>
        <p:txBody>
          <a:bodyPr wrap="none" lIns="91440" tIns="45720" rIns="91440" bIns="45720">
            <a:spAutoFit/>
          </a:bodyPr>
          <a:lstStyle/>
          <a:p>
            <a:pPr algn="ctr"/>
            <a:r>
              <a:rPr lang="en-US" altLang="zh-CN" sz="2800" b="0" cap="none" spc="0" dirty="0">
                <a:ln w="0"/>
                <a:solidFill>
                  <a:schemeClr val="tx1"/>
                </a:solidFill>
                <a:effectLst>
                  <a:outerShdw blurRad="38100" dist="19050" dir="2700000" algn="tl" rotWithShape="0">
                    <a:schemeClr val="dk1">
                      <a:alpha val="40000"/>
                    </a:schemeClr>
                  </a:outerShdw>
                </a:effectLst>
              </a:rPr>
              <a:t>0.8</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39" name="图片 38">
            <a:extLst>
              <a:ext uri="{FF2B5EF4-FFF2-40B4-BE49-F238E27FC236}">
                <a16:creationId xmlns:a16="http://schemas.microsoft.com/office/drawing/2014/main" id="{1632207B-1FE2-41FE-B395-5A500E6406D3}"/>
              </a:ext>
            </a:extLst>
          </p:cNvPr>
          <p:cNvPicPr>
            <a:picLocks noChangeAspect="1"/>
          </p:cNvPicPr>
          <p:nvPr/>
        </p:nvPicPr>
        <p:blipFill>
          <a:blip r:embed="rId6"/>
          <a:stretch>
            <a:fillRect/>
          </a:stretch>
        </p:blipFill>
        <p:spPr>
          <a:xfrm>
            <a:off x="6339517" y="118644"/>
            <a:ext cx="4200525" cy="1647825"/>
          </a:xfrm>
          <a:prstGeom prst="rect">
            <a:avLst/>
          </a:prstGeom>
        </p:spPr>
      </p:pic>
    </p:spTree>
    <p:extLst>
      <p:ext uri="{BB962C8B-B14F-4D97-AF65-F5344CB8AC3E}">
        <p14:creationId xmlns:p14="http://schemas.microsoft.com/office/powerpoint/2010/main" val="1753253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FEBCE87-B37D-4F68-9F70-2603E8CB12DF}"/>
              </a:ext>
            </a:extLst>
          </p:cNvPr>
          <p:cNvSpPr/>
          <p:nvPr/>
        </p:nvSpPr>
        <p:spPr>
          <a:xfrm>
            <a:off x="3810000" y="589280"/>
            <a:ext cx="3068320" cy="94488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车载视觉辅助安全驾驶系统</a:t>
            </a:r>
            <a:endParaRPr lang="zh-CN" altLang="en-US" dirty="0">
              <a:ln>
                <a:solidFill>
                  <a:schemeClr val="tx1"/>
                </a:solidFill>
              </a:ln>
              <a:solidFill>
                <a:schemeClr val="tx1"/>
              </a:solidFill>
            </a:endParaRPr>
          </a:p>
        </p:txBody>
      </p:sp>
      <p:cxnSp>
        <p:nvCxnSpPr>
          <p:cNvPr id="7" name="直接箭头连接符 6">
            <a:extLst>
              <a:ext uri="{FF2B5EF4-FFF2-40B4-BE49-F238E27FC236}">
                <a16:creationId xmlns:a16="http://schemas.microsoft.com/office/drawing/2014/main" id="{CDFEE47F-77F7-4EBC-B34C-FEBD3B0C52A2}"/>
              </a:ext>
            </a:extLst>
          </p:cNvPr>
          <p:cNvCxnSpPr/>
          <p:nvPr/>
        </p:nvCxnSpPr>
        <p:spPr>
          <a:xfrm flipH="1">
            <a:off x="3088640" y="1666240"/>
            <a:ext cx="1971040" cy="1127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B4040427-63F0-4B38-81A5-223BAFF7CA2D}"/>
              </a:ext>
            </a:extLst>
          </p:cNvPr>
          <p:cNvCxnSpPr>
            <a:cxnSpLocks/>
          </p:cNvCxnSpPr>
          <p:nvPr/>
        </p:nvCxnSpPr>
        <p:spPr>
          <a:xfrm>
            <a:off x="5344160" y="1666240"/>
            <a:ext cx="2783840" cy="137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E1370053-C380-4726-A25D-1D8DD05EDCAF}"/>
              </a:ext>
            </a:extLst>
          </p:cNvPr>
          <p:cNvSpPr/>
          <p:nvPr/>
        </p:nvSpPr>
        <p:spPr>
          <a:xfrm>
            <a:off x="457200" y="2926080"/>
            <a:ext cx="2783840" cy="104648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车辆</a:t>
            </a:r>
            <a:r>
              <a:rPr lang="zh-CN" altLang="en-US" b="1" dirty="0">
                <a:solidFill>
                  <a:schemeClr val="tx1"/>
                </a:solidFill>
              </a:rPr>
              <a:t>内部</a:t>
            </a:r>
            <a:r>
              <a:rPr lang="zh-CN" altLang="en-US" dirty="0">
                <a:solidFill>
                  <a:schemeClr val="tx1"/>
                </a:solidFill>
              </a:rPr>
              <a:t>信息的视觉辅助安全驾驶系统</a:t>
            </a:r>
            <a:endParaRPr lang="zh-CN" altLang="en-US" dirty="0">
              <a:ln>
                <a:solidFill>
                  <a:schemeClr val="tx1"/>
                </a:solidFill>
              </a:ln>
              <a:solidFill>
                <a:schemeClr val="tx1"/>
              </a:solidFill>
            </a:endParaRPr>
          </a:p>
        </p:txBody>
      </p:sp>
      <p:sp>
        <p:nvSpPr>
          <p:cNvPr id="14" name="文本框 13">
            <a:extLst>
              <a:ext uri="{FF2B5EF4-FFF2-40B4-BE49-F238E27FC236}">
                <a16:creationId xmlns:a16="http://schemas.microsoft.com/office/drawing/2014/main" id="{4B21A286-3AC3-48B0-AED4-94C3BF58A5F5}"/>
              </a:ext>
            </a:extLst>
          </p:cNvPr>
          <p:cNvSpPr txBox="1"/>
          <p:nvPr/>
        </p:nvSpPr>
        <p:spPr>
          <a:xfrm>
            <a:off x="111760" y="4240014"/>
            <a:ext cx="4734560" cy="369332"/>
          </a:xfrm>
          <a:prstGeom prst="rect">
            <a:avLst/>
          </a:prstGeom>
          <a:noFill/>
        </p:spPr>
        <p:txBody>
          <a:bodyPr wrap="square">
            <a:spAutoFit/>
          </a:bodyPr>
          <a:lstStyle/>
          <a:p>
            <a:r>
              <a:rPr lang="zh-CN" altLang="en-US" dirty="0"/>
              <a:t>驾驶员的视觉、姿势 及其生理机能进行监测</a:t>
            </a:r>
          </a:p>
        </p:txBody>
      </p:sp>
      <p:sp>
        <p:nvSpPr>
          <p:cNvPr id="15" name="矩形 14">
            <a:extLst>
              <a:ext uri="{FF2B5EF4-FFF2-40B4-BE49-F238E27FC236}">
                <a16:creationId xmlns:a16="http://schemas.microsoft.com/office/drawing/2014/main" id="{7D138FE1-7206-471B-AE37-3C18C525C896}"/>
              </a:ext>
            </a:extLst>
          </p:cNvPr>
          <p:cNvSpPr/>
          <p:nvPr/>
        </p:nvSpPr>
        <p:spPr>
          <a:xfrm>
            <a:off x="6309360" y="3037840"/>
            <a:ext cx="2783840" cy="104648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车辆</a:t>
            </a:r>
            <a:r>
              <a:rPr lang="zh-CN" altLang="en-US" b="1" dirty="0">
                <a:solidFill>
                  <a:schemeClr val="tx1"/>
                </a:solidFill>
              </a:rPr>
              <a:t>外部</a:t>
            </a:r>
            <a:r>
              <a:rPr lang="zh-CN" altLang="en-US" dirty="0">
                <a:solidFill>
                  <a:schemeClr val="tx1"/>
                </a:solidFill>
              </a:rPr>
              <a:t>信息的视觉辅助安全驾驶系统</a:t>
            </a:r>
            <a:endParaRPr lang="zh-CN" altLang="en-US" dirty="0">
              <a:ln>
                <a:solidFill>
                  <a:schemeClr val="tx1"/>
                </a:solidFill>
              </a:ln>
              <a:solidFill>
                <a:schemeClr val="tx1"/>
              </a:solidFill>
            </a:endParaRPr>
          </a:p>
        </p:txBody>
      </p:sp>
      <p:sp>
        <p:nvSpPr>
          <p:cNvPr id="23" name="文本框 22">
            <a:extLst>
              <a:ext uri="{FF2B5EF4-FFF2-40B4-BE49-F238E27FC236}">
                <a16:creationId xmlns:a16="http://schemas.microsoft.com/office/drawing/2014/main" id="{958E23B8-88E5-4F24-8EED-3F52A7F29ECC}"/>
              </a:ext>
            </a:extLst>
          </p:cNvPr>
          <p:cNvSpPr txBox="1"/>
          <p:nvPr/>
        </p:nvSpPr>
        <p:spPr>
          <a:xfrm>
            <a:off x="6410960" y="4424681"/>
            <a:ext cx="4602480" cy="1754326"/>
          </a:xfrm>
          <a:prstGeom prst="rect">
            <a:avLst/>
          </a:prstGeom>
          <a:noFill/>
        </p:spPr>
        <p:txBody>
          <a:bodyPr wrap="square" rtlCol="0">
            <a:spAutoFit/>
          </a:bodyPr>
          <a:lstStyle/>
          <a:p>
            <a:r>
              <a:rPr lang="en-US" altLang="zh-CN" dirty="0"/>
              <a:t>1</a:t>
            </a:r>
            <a:r>
              <a:rPr lang="zh-CN" altLang="en-US" dirty="0"/>
              <a:t>，道路行人检测</a:t>
            </a:r>
            <a:endParaRPr lang="en-US" altLang="zh-CN" dirty="0"/>
          </a:p>
          <a:p>
            <a:r>
              <a:rPr lang="en-US" altLang="zh-CN" dirty="0"/>
              <a:t>2</a:t>
            </a:r>
            <a:r>
              <a:rPr lang="zh-CN" altLang="en-US" dirty="0"/>
              <a:t>，驾驶环境检测</a:t>
            </a:r>
            <a:endParaRPr lang="en-US" altLang="zh-CN" dirty="0"/>
          </a:p>
          <a:p>
            <a:r>
              <a:rPr lang="en-US" altLang="zh-CN" dirty="0"/>
              <a:t>3</a:t>
            </a:r>
            <a:r>
              <a:rPr lang="zh-CN" altLang="en-US" dirty="0"/>
              <a:t>，车道检测</a:t>
            </a:r>
            <a:endParaRPr lang="en-US" altLang="zh-CN" dirty="0"/>
          </a:p>
          <a:p>
            <a:r>
              <a:rPr lang="en-US" altLang="zh-CN" dirty="0"/>
              <a:t>4</a:t>
            </a:r>
            <a:r>
              <a:rPr lang="zh-CN" altLang="en-US" dirty="0"/>
              <a:t>，交通标识检测</a:t>
            </a:r>
            <a:endParaRPr lang="en-US" altLang="zh-CN" dirty="0"/>
          </a:p>
          <a:p>
            <a:r>
              <a:rPr lang="en-US" altLang="zh-CN" dirty="0">
                <a:solidFill>
                  <a:srgbClr val="FF0000"/>
                </a:solidFill>
              </a:rPr>
              <a:t>5</a:t>
            </a:r>
            <a:r>
              <a:rPr lang="zh-CN" altLang="en-US" dirty="0">
                <a:solidFill>
                  <a:srgbClr val="FF0000"/>
                </a:solidFill>
              </a:rPr>
              <a:t>，路面情况检测</a:t>
            </a:r>
            <a:endParaRPr lang="en-US" altLang="zh-CN" dirty="0">
              <a:solidFill>
                <a:srgbClr val="FF0000"/>
              </a:solidFill>
            </a:endParaRPr>
          </a:p>
          <a:p>
            <a:r>
              <a:rPr lang="en-US" altLang="zh-CN" dirty="0">
                <a:solidFill>
                  <a:srgbClr val="FF0000"/>
                </a:solidFill>
              </a:rPr>
              <a:t>6</a:t>
            </a:r>
            <a:r>
              <a:rPr lang="zh-CN" altLang="en-US" dirty="0">
                <a:solidFill>
                  <a:srgbClr val="FF0000"/>
                </a:solidFill>
              </a:rPr>
              <a:t>，视觉增强及显示</a:t>
            </a:r>
          </a:p>
        </p:txBody>
      </p:sp>
      <p:sp>
        <p:nvSpPr>
          <p:cNvPr id="24" name="文本框 23">
            <a:extLst>
              <a:ext uri="{FF2B5EF4-FFF2-40B4-BE49-F238E27FC236}">
                <a16:creationId xmlns:a16="http://schemas.microsoft.com/office/drawing/2014/main" id="{A7F0F6BF-2FB6-44A3-AF5E-41D911D07305}"/>
              </a:ext>
            </a:extLst>
          </p:cNvPr>
          <p:cNvSpPr txBox="1"/>
          <p:nvPr/>
        </p:nvSpPr>
        <p:spPr>
          <a:xfrm>
            <a:off x="8351520" y="2152025"/>
            <a:ext cx="3139440" cy="830997"/>
          </a:xfrm>
          <a:prstGeom prst="rect">
            <a:avLst/>
          </a:prstGeom>
          <a:noFill/>
        </p:spPr>
        <p:txBody>
          <a:bodyPr wrap="square" rtlCol="0">
            <a:spAutoFit/>
          </a:bodyPr>
          <a:lstStyle/>
          <a:p>
            <a:r>
              <a:rPr lang="zh-CN" altLang="en-US" sz="1600" dirty="0"/>
              <a:t>弥补驾驶员视觉缺陷，消除视觉盲点或增强驾驶员视觉能力，矫正视觉视差</a:t>
            </a:r>
          </a:p>
        </p:txBody>
      </p:sp>
      <p:cxnSp>
        <p:nvCxnSpPr>
          <p:cNvPr id="28" name="直接箭头连接符 27">
            <a:extLst>
              <a:ext uri="{FF2B5EF4-FFF2-40B4-BE49-F238E27FC236}">
                <a16:creationId xmlns:a16="http://schemas.microsoft.com/office/drawing/2014/main" id="{F54297D6-454C-4A51-B5F1-5082D029374C}"/>
              </a:ext>
            </a:extLst>
          </p:cNvPr>
          <p:cNvCxnSpPr/>
          <p:nvPr/>
        </p:nvCxnSpPr>
        <p:spPr>
          <a:xfrm>
            <a:off x="9245600" y="4084320"/>
            <a:ext cx="965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40F4023C-1CAE-45DA-A008-873A22911A2E}"/>
              </a:ext>
            </a:extLst>
          </p:cNvPr>
          <p:cNvCxnSpPr>
            <a:cxnSpLocks/>
          </p:cNvCxnSpPr>
          <p:nvPr/>
        </p:nvCxnSpPr>
        <p:spPr>
          <a:xfrm>
            <a:off x="9116060" y="4174899"/>
            <a:ext cx="962660" cy="732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C4D1CFD0-B69F-4AE0-AA4D-005CF82DAAB1}"/>
              </a:ext>
            </a:extLst>
          </p:cNvPr>
          <p:cNvSpPr/>
          <p:nvPr/>
        </p:nvSpPr>
        <p:spPr>
          <a:xfrm>
            <a:off x="10388600" y="3758362"/>
            <a:ext cx="1691640" cy="6519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a:solidFill>
                    <a:schemeClr val="tx1"/>
                  </a:solidFill>
                </a:ln>
                <a:solidFill>
                  <a:schemeClr val="tx1"/>
                </a:solidFill>
              </a:rPr>
              <a:t>低头显示器（</a:t>
            </a:r>
            <a:r>
              <a:rPr lang="en-US" altLang="zh-CN" dirty="0">
                <a:ln>
                  <a:solidFill>
                    <a:schemeClr val="tx1"/>
                  </a:solidFill>
                </a:ln>
                <a:solidFill>
                  <a:schemeClr val="tx1"/>
                </a:solidFill>
              </a:rPr>
              <a:t>HDD</a:t>
            </a:r>
            <a:r>
              <a:rPr lang="zh-CN" altLang="en-US" dirty="0">
                <a:ln>
                  <a:solidFill>
                    <a:schemeClr val="tx1"/>
                  </a:solidFill>
                </a:ln>
                <a:solidFill>
                  <a:schemeClr val="tx1"/>
                </a:solidFill>
              </a:rPr>
              <a:t>）</a:t>
            </a:r>
          </a:p>
        </p:txBody>
      </p:sp>
      <p:sp>
        <p:nvSpPr>
          <p:cNvPr id="34" name="矩形 33">
            <a:extLst>
              <a:ext uri="{FF2B5EF4-FFF2-40B4-BE49-F238E27FC236}">
                <a16:creationId xmlns:a16="http://schemas.microsoft.com/office/drawing/2014/main" id="{BADE5543-0008-4F27-89B8-444B42C5AA5E}"/>
              </a:ext>
            </a:extLst>
          </p:cNvPr>
          <p:cNvSpPr/>
          <p:nvPr/>
        </p:nvSpPr>
        <p:spPr>
          <a:xfrm>
            <a:off x="10210800" y="5069002"/>
            <a:ext cx="1691640" cy="6519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a:solidFill>
                    <a:schemeClr val="tx1"/>
                  </a:solidFill>
                </a:ln>
                <a:solidFill>
                  <a:schemeClr val="tx1"/>
                </a:solidFill>
              </a:rPr>
              <a:t>抬头显示器（</a:t>
            </a:r>
            <a:r>
              <a:rPr lang="en-US" altLang="zh-CN" dirty="0">
                <a:ln>
                  <a:solidFill>
                    <a:schemeClr val="tx1"/>
                  </a:solidFill>
                </a:ln>
                <a:solidFill>
                  <a:schemeClr val="tx1"/>
                </a:solidFill>
              </a:rPr>
              <a:t>HUD</a:t>
            </a:r>
            <a:r>
              <a:rPr lang="zh-CN" altLang="en-US" dirty="0">
                <a:ln>
                  <a:solidFill>
                    <a:schemeClr val="tx1"/>
                  </a:solidFill>
                </a:ln>
                <a:solidFill>
                  <a:schemeClr val="tx1"/>
                </a:solidFill>
              </a:rPr>
              <a:t>）</a:t>
            </a:r>
          </a:p>
        </p:txBody>
      </p:sp>
    </p:spTree>
    <p:extLst>
      <p:ext uri="{BB962C8B-B14F-4D97-AF65-F5344CB8AC3E}">
        <p14:creationId xmlns:p14="http://schemas.microsoft.com/office/powerpoint/2010/main" val="1563528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93E1CD-C77C-4E5A-AEA1-A0B06065B637}"/>
              </a:ext>
            </a:extLst>
          </p:cNvPr>
          <p:cNvSpPr>
            <a:spLocks noGrp="1"/>
          </p:cNvSpPr>
          <p:nvPr>
            <p:ph type="title"/>
          </p:nvPr>
        </p:nvSpPr>
        <p:spPr/>
        <p:txBody>
          <a:bodyPr/>
          <a:lstStyle/>
          <a:p>
            <a:r>
              <a:rPr lang="en-US" altLang="zh-CN" dirty="0"/>
              <a:t>Rotation</a:t>
            </a:r>
            <a:endParaRPr lang="zh-CN" altLang="en-US" dirty="0"/>
          </a:p>
        </p:txBody>
      </p:sp>
      <p:pic>
        <p:nvPicPr>
          <p:cNvPr id="9" name="内容占位符 8">
            <a:extLst>
              <a:ext uri="{FF2B5EF4-FFF2-40B4-BE49-F238E27FC236}">
                <a16:creationId xmlns:a16="http://schemas.microsoft.com/office/drawing/2014/main" id="{93D0F305-CBEE-43DD-B97B-01327A9501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59195"/>
            <a:ext cx="10515600" cy="5239608"/>
          </a:xfrm>
        </p:spPr>
      </p:pic>
    </p:spTree>
    <p:extLst>
      <p:ext uri="{BB962C8B-B14F-4D97-AF65-F5344CB8AC3E}">
        <p14:creationId xmlns:p14="http://schemas.microsoft.com/office/powerpoint/2010/main" val="3014143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3386FB-3ED2-4F62-86DF-57C2F1498D09}"/>
              </a:ext>
            </a:extLst>
          </p:cNvPr>
          <p:cNvSpPr>
            <a:spLocks noGrp="1"/>
          </p:cNvSpPr>
          <p:nvPr>
            <p:ph type="title"/>
          </p:nvPr>
        </p:nvSpPr>
        <p:spPr/>
        <p:txBody>
          <a:bodyPr/>
          <a:lstStyle/>
          <a:p>
            <a:r>
              <a:rPr lang="en-US" altLang="zh-CN" dirty="0"/>
              <a:t>Maintainer’s Advice</a:t>
            </a:r>
            <a:endParaRPr lang="zh-CN" altLang="en-US" dirty="0"/>
          </a:p>
        </p:txBody>
      </p:sp>
      <p:pic>
        <p:nvPicPr>
          <p:cNvPr id="9" name="内容占位符 8">
            <a:extLst>
              <a:ext uri="{FF2B5EF4-FFF2-40B4-BE49-F238E27FC236}">
                <a16:creationId xmlns:a16="http://schemas.microsoft.com/office/drawing/2014/main" id="{1DBEEE08-31BA-4E50-A47C-D71DAEA88D71}"/>
              </a:ext>
            </a:extLst>
          </p:cNvPr>
          <p:cNvPicPr>
            <a:picLocks noGrp="1" noChangeAspect="1"/>
          </p:cNvPicPr>
          <p:nvPr>
            <p:ph idx="1"/>
          </p:nvPr>
        </p:nvPicPr>
        <p:blipFill>
          <a:blip r:embed="rId2"/>
          <a:stretch>
            <a:fillRect/>
          </a:stretch>
        </p:blipFill>
        <p:spPr>
          <a:xfrm>
            <a:off x="176150" y="1923957"/>
            <a:ext cx="11839700" cy="1692869"/>
          </a:xfrm>
        </p:spPr>
      </p:pic>
      <p:sp>
        <p:nvSpPr>
          <p:cNvPr id="10" name="矩形 9">
            <a:extLst>
              <a:ext uri="{FF2B5EF4-FFF2-40B4-BE49-F238E27FC236}">
                <a16:creationId xmlns:a16="http://schemas.microsoft.com/office/drawing/2014/main" id="{8EDD38C4-333B-47F5-85CA-64D199B97E3B}"/>
              </a:ext>
            </a:extLst>
          </p:cNvPr>
          <p:cNvSpPr/>
          <p:nvPr/>
        </p:nvSpPr>
        <p:spPr>
          <a:xfrm>
            <a:off x="441615" y="3962758"/>
            <a:ext cx="4039888" cy="1938992"/>
          </a:xfrm>
          <a:prstGeom prst="rect">
            <a:avLst/>
          </a:prstGeom>
          <a:noFill/>
        </p:spPr>
        <p:txBody>
          <a:bodyPr wrap="none" lIns="91440" tIns="45720" rIns="91440" bIns="45720">
            <a:spAutoFit/>
          </a:bodyPr>
          <a:lstStyle/>
          <a:p>
            <a:r>
              <a:rPr lang="en-US" altLang="zh-CN" sz="2400" dirty="0">
                <a:ln w="0"/>
                <a:effectLst>
                  <a:outerShdw blurRad="38100" dist="19050" dir="2700000" algn="tl" rotWithShape="0">
                    <a:schemeClr val="dk1">
                      <a:alpha val="40000"/>
                    </a:schemeClr>
                  </a:outerShdw>
                </a:effectLst>
              </a:rPr>
              <a:t>1</a:t>
            </a:r>
            <a:r>
              <a:rPr lang="zh-CN" altLang="en-US" sz="2400" dirty="0">
                <a:ln w="0"/>
                <a:effectLst>
                  <a:outerShdw blurRad="38100" dist="19050" dir="2700000" algn="tl" rotWithShape="0">
                    <a:schemeClr val="dk1">
                      <a:alpha val="40000"/>
                    </a:schemeClr>
                  </a:outerShdw>
                </a:effectLst>
              </a:rPr>
              <a:t>，使用图栈，创建两个图像</a:t>
            </a:r>
            <a:endParaRPr lang="en-US" altLang="zh-CN" sz="2400" dirty="0">
              <a:ln w="0"/>
              <a:effectLst>
                <a:outerShdw blurRad="38100" dist="19050" dir="2700000" algn="tl" rotWithShape="0">
                  <a:schemeClr val="dk1">
                    <a:alpha val="40000"/>
                  </a:schemeClr>
                </a:outerShdw>
              </a:effectLst>
            </a:endParaRPr>
          </a:p>
          <a:p>
            <a:endParaRPr lang="en-US" altLang="zh-CN" sz="2400" dirty="0">
              <a:ln w="0"/>
              <a:effectLst>
                <a:outerShdw blurRad="38100" dist="19050" dir="2700000" algn="tl" rotWithShape="0">
                  <a:schemeClr val="dk1">
                    <a:alpha val="40000"/>
                  </a:schemeClr>
                </a:outerShdw>
              </a:effectLst>
            </a:endParaRPr>
          </a:p>
          <a:p>
            <a:r>
              <a:rPr lang="en-US" altLang="zh-CN" sz="2400" dirty="0">
                <a:ln w="0"/>
                <a:effectLst>
                  <a:outerShdw blurRad="38100" dist="19050" dir="2700000" algn="tl" rotWithShape="0">
                    <a:schemeClr val="dk1">
                      <a:alpha val="40000"/>
                    </a:schemeClr>
                  </a:outerShdw>
                </a:effectLst>
              </a:rPr>
              <a:t>2</a:t>
            </a:r>
            <a:r>
              <a:rPr lang="zh-CN" altLang="en-US" sz="2400" dirty="0">
                <a:ln w="0"/>
                <a:effectLst>
                  <a:outerShdw blurRad="38100" dist="19050" dir="2700000" algn="tl" rotWithShape="0">
                    <a:schemeClr val="dk1">
                      <a:alpha val="40000"/>
                    </a:schemeClr>
                  </a:outerShdw>
                </a:effectLst>
              </a:rPr>
              <a:t>，使用</a:t>
            </a:r>
            <a:r>
              <a:rPr lang="en-US" altLang="zh-CN" sz="2400" dirty="0">
                <a:ln w="0"/>
                <a:effectLst>
                  <a:outerShdw blurRad="38100" dist="19050" dir="2700000" algn="tl" rotWithShape="0">
                    <a:schemeClr val="dk1">
                      <a:alpha val="40000"/>
                    </a:schemeClr>
                  </a:outerShdw>
                </a:effectLst>
              </a:rPr>
              <a:t>SUPERVISOR</a:t>
            </a:r>
            <a:r>
              <a:rPr lang="zh-CN" altLang="en-US" sz="2400" dirty="0">
                <a:ln w="0"/>
                <a:effectLst>
                  <a:outerShdw blurRad="38100" dist="19050" dir="2700000" algn="tl" rotWithShape="0">
                    <a:schemeClr val="dk1">
                      <a:alpha val="40000"/>
                    </a:schemeClr>
                  </a:outerShdw>
                </a:effectLst>
              </a:rPr>
              <a:t>控制</a:t>
            </a:r>
            <a:endParaRPr lang="en-US" altLang="zh-CN" sz="2400" dirty="0">
              <a:ln w="0"/>
              <a:effectLst>
                <a:outerShdw blurRad="38100" dist="19050" dir="2700000" algn="tl" rotWithShape="0">
                  <a:schemeClr val="dk1">
                    <a:alpha val="40000"/>
                  </a:schemeClr>
                </a:outerShdw>
              </a:effectLst>
            </a:endParaRPr>
          </a:p>
          <a:p>
            <a:endParaRPr lang="en-US" altLang="zh-CN" sz="2400" dirty="0">
              <a:ln w="0"/>
              <a:effectLst>
                <a:outerShdw blurRad="38100" dist="19050" dir="2700000" algn="tl" rotWithShape="0">
                  <a:schemeClr val="dk1">
                    <a:alpha val="40000"/>
                  </a:schemeClr>
                </a:outerShdw>
              </a:effectLst>
            </a:endParaRPr>
          </a:p>
          <a:p>
            <a:r>
              <a:rPr lang="en-US" altLang="zh-CN" sz="2400" dirty="0">
                <a:ln w="0"/>
                <a:effectLst>
                  <a:outerShdw blurRad="38100" dist="19050" dir="2700000" algn="tl" rotWithShape="0">
                    <a:schemeClr val="dk1">
                      <a:alpha val="40000"/>
                    </a:schemeClr>
                  </a:outerShdw>
                </a:effectLst>
              </a:rPr>
              <a:t>3</a:t>
            </a:r>
            <a:r>
              <a:rPr lang="zh-CN" altLang="en-US" sz="2400" dirty="0">
                <a:ln w="0"/>
                <a:effectLst>
                  <a:outerShdw blurRad="38100" dist="19050" dir="2700000" algn="tl" rotWithShape="0">
                    <a:schemeClr val="dk1">
                      <a:alpha val="40000"/>
                    </a:schemeClr>
                  </a:outerShdw>
                </a:effectLst>
              </a:rPr>
              <a:t>，不断旋转他们</a:t>
            </a:r>
          </a:p>
        </p:txBody>
      </p:sp>
      <p:cxnSp>
        <p:nvCxnSpPr>
          <p:cNvPr id="12" name="直接连接符 11">
            <a:extLst>
              <a:ext uri="{FF2B5EF4-FFF2-40B4-BE49-F238E27FC236}">
                <a16:creationId xmlns:a16="http://schemas.microsoft.com/office/drawing/2014/main" id="{0B13257B-015C-450B-9CAE-FA6B478A5BFE}"/>
              </a:ext>
            </a:extLst>
          </p:cNvPr>
          <p:cNvCxnSpPr/>
          <p:nvPr/>
        </p:nvCxnSpPr>
        <p:spPr>
          <a:xfrm>
            <a:off x="4757195" y="4097438"/>
            <a:ext cx="1805651" cy="659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A8FAC60-18D2-424B-96D9-8DA3FAA0EA53}"/>
              </a:ext>
            </a:extLst>
          </p:cNvPr>
          <p:cNvCxnSpPr>
            <a:cxnSpLocks/>
          </p:cNvCxnSpPr>
          <p:nvPr/>
        </p:nvCxnSpPr>
        <p:spPr>
          <a:xfrm>
            <a:off x="4166886" y="4945547"/>
            <a:ext cx="23959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4974988-F88F-463A-B54D-D65D7C24C62E}"/>
              </a:ext>
            </a:extLst>
          </p:cNvPr>
          <p:cNvCxnSpPr>
            <a:cxnSpLocks/>
          </p:cNvCxnSpPr>
          <p:nvPr/>
        </p:nvCxnSpPr>
        <p:spPr>
          <a:xfrm flipV="1">
            <a:off x="2905246" y="5162309"/>
            <a:ext cx="3657600" cy="739441"/>
          </a:xfrm>
          <a:prstGeom prst="line">
            <a:avLst/>
          </a:prstGeom>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9E0EB012-949B-4822-9697-5A65EF83411B}"/>
              </a:ext>
            </a:extLst>
          </p:cNvPr>
          <p:cNvSpPr/>
          <p:nvPr/>
        </p:nvSpPr>
        <p:spPr>
          <a:xfrm>
            <a:off x="6387563" y="4650790"/>
            <a:ext cx="5798382" cy="1200329"/>
          </a:xfrm>
          <a:prstGeom prst="rect">
            <a:avLst/>
          </a:prstGeom>
          <a:noFill/>
        </p:spPr>
        <p:txBody>
          <a:bodyPr wrap="none" lIns="91440" tIns="45720" rIns="91440" bIns="45720">
            <a:spAutoFit/>
          </a:bodyPr>
          <a:lstStyle/>
          <a:p>
            <a:pPr algn="ctr"/>
            <a:r>
              <a:rPr lang="zh-CN" altLang="en-US" sz="3600" dirty="0">
                <a:ln w="0"/>
                <a:solidFill>
                  <a:srgbClr val="FF0000"/>
                </a:solidFill>
                <a:effectLst>
                  <a:outerShdw blurRad="38100" dist="19050" dir="2700000" algn="tl" rotWithShape="0">
                    <a:schemeClr val="dk1">
                      <a:alpha val="40000"/>
                    </a:schemeClr>
                  </a:outerShdw>
                </a:effectLst>
              </a:rPr>
              <a:t>未修改</a:t>
            </a:r>
            <a:r>
              <a:rPr lang="en-US" altLang="zh-CN" sz="3600" dirty="0">
                <a:ln w="0"/>
                <a:solidFill>
                  <a:srgbClr val="FF0000"/>
                </a:solidFill>
                <a:effectLst>
                  <a:outerShdw blurRad="38100" dist="19050" dir="2700000" algn="tl" rotWithShape="0">
                    <a:schemeClr val="dk1">
                      <a:alpha val="40000"/>
                    </a:schemeClr>
                  </a:outerShdw>
                </a:effectLst>
              </a:rPr>
              <a:t>PROTO</a:t>
            </a:r>
            <a:r>
              <a:rPr lang="zh-CN" altLang="en-US" sz="3600" dirty="0">
                <a:ln w="0"/>
                <a:solidFill>
                  <a:srgbClr val="FF0000"/>
                </a:solidFill>
                <a:effectLst>
                  <a:outerShdw blurRad="38100" dist="19050" dir="2700000" algn="tl" rotWithShape="0">
                    <a:schemeClr val="dk1">
                      <a:alpha val="40000"/>
                    </a:schemeClr>
                  </a:outerShdw>
                </a:effectLst>
              </a:rPr>
              <a:t>文件的情况下</a:t>
            </a:r>
            <a:endParaRPr lang="en-US" altLang="zh-CN" sz="3600" dirty="0">
              <a:ln w="0"/>
              <a:solidFill>
                <a:srgbClr val="FF0000"/>
              </a:solidFill>
              <a:effectLst>
                <a:outerShdw blurRad="38100" dist="19050" dir="2700000" algn="tl" rotWithShape="0">
                  <a:schemeClr val="dk1">
                    <a:alpha val="40000"/>
                  </a:schemeClr>
                </a:outerShdw>
              </a:effectLst>
            </a:endParaRPr>
          </a:p>
          <a:p>
            <a:pPr algn="ctr"/>
            <a:r>
              <a:rPr lang="zh-CN" altLang="en-US" sz="3600" b="0" cap="none" spc="0" dirty="0">
                <a:ln w="0"/>
                <a:solidFill>
                  <a:srgbClr val="FF0000"/>
                </a:solidFill>
                <a:effectLst>
                  <a:outerShdw blurRad="38100" dist="19050" dir="2700000" algn="tl" rotWithShape="0">
                    <a:schemeClr val="dk1">
                      <a:alpha val="40000"/>
                    </a:schemeClr>
                  </a:outerShdw>
                </a:effectLst>
              </a:rPr>
              <a:t>使用</a:t>
            </a:r>
            <a:r>
              <a:rPr lang="en-US" altLang="zh-CN" sz="3600" b="0" cap="none" spc="0" dirty="0" err="1">
                <a:ln w="0"/>
                <a:solidFill>
                  <a:srgbClr val="FF0000"/>
                </a:solidFill>
                <a:effectLst>
                  <a:outerShdw blurRad="38100" dist="19050" dir="2700000" algn="tl" rotWithShape="0">
                    <a:schemeClr val="dk1">
                      <a:alpha val="40000"/>
                    </a:schemeClr>
                  </a:outerShdw>
                </a:effectLst>
              </a:rPr>
              <a:t>BillBoard</a:t>
            </a:r>
            <a:endParaRPr lang="zh-CN" altLang="en-US" sz="36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08198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124F6-1846-4993-B1C4-EA07C56F9865}"/>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A5077BDA-CEA7-43D1-AA03-0E24B09806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987" y="166052"/>
            <a:ext cx="11636026" cy="6525896"/>
          </a:xfrm>
        </p:spPr>
      </p:pic>
    </p:spTree>
    <p:extLst>
      <p:ext uri="{BB962C8B-B14F-4D97-AF65-F5344CB8AC3E}">
        <p14:creationId xmlns:p14="http://schemas.microsoft.com/office/powerpoint/2010/main" val="35854343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8A8C5-46F4-4271-AFF7-203C5B6B5369}"/>
              </a:ext>
            </a:extLst>
          </p:cNvPr>
          <p:cNvSpPr>
            <a:spLocks noGrp="1"/>
          </p:cNvSpPr>
          <p:nvPr>
            <p:ph type="title"/>
          </p:nvPr>
        </p:nvSpPr>
        <p:spPr/>
        <p:txBody>
          <a:bodyPr/>
          <a:lstStyle/>
          <a:p>
            <a:r>
              <a:rPr lang="en-US" altLang="zh-CN" dirty="0"/>
              <a:t>PROTO</a:t>
            </a:r>
            <a:r>
              <a:rPr lang="zh-CN" altLang="en-US" dirty="0"/>
              <a:t>代码</a:t>
            </a:r>
          </a:p>
        </p:txBody>
      </p:sp>
      <p:sp>
        <p:nvSpPr>
          <p:cNvPr id="3" name="内容占位符 2">
            <a:extLst>
              <a:ext uri="{FF2B5EF4-FFF2-40B4-BE49-F238E27FC236}">
                <a16:creationId xmlns:a16="http://schemas.microsoft.com/office/drawing/2014/main" id="{B8D0A5CC-8525-412C-B061-D543FFFB8AF2}"/>
              </a:ext>
            </a:extLst>
          </p:cNvPr>
          <p:cNvSpPr>
            <a:spLocks noGrp="1"/>
          </p:cNvSpPr>
          <p:nvPr>
            <p:ph idx="1"/>
          </p:nvPr>
        </p:nvSpPr>
        <p:spPr>
          <a:xfrm>
            <a:off x="6509795" y="1906648"/>
            <a:ext cx="5157486" cy="4351338"/>
          </a:xfrm>
        </p:spPr>
        <p:txBody>
          <a:bodyPr>
            <a:normAutofit fontScale="77500" lnSpcReduction="20000"/>
          </a:bodyPr>
          <a:lstStyle/>
          <a:p>
            <a:r>
              <a:rPr lang="en-US" altLang="zh-CN" dirty="0"/>
              <a:t>children [</a:t>
            </a:r>
          </a:p>
          <a:p>
            <a:r>
              <a:rPr lang="en-US" altLang="zh-CN" dirty="0"/>
              <a:t>    Shape {</a:t>
            </a:r>
          </a:p>
          <a:p>
            <a:r>
              <a:rPr lang="en-US" altLang="zh-CN" dirty="0"/>
              <a:t>      appearance </a:t>
            </a:r>
            <a:r>
              <a:rPr lang="en-US" altLang="zh-CN" dirty="0" err="1"/>
              <a:t>PBRAppearance</a:t>
            </a:r>
            <a:r>
              <a:rPr lang="en-US" altLang="zh-CN" dirty="0"/>
              <a:t> {</a:t>
            </a:r>
          </a:p>
          <a:p>
            <a:r>
              <a:rPr lang="en-US" altLang="zh-CN" dirty="0">
                <a:solidFill>
                  <a:srgbClr val="FF0000"/>
                </a:solidFill>
              </a:rPr>
              <a:t>       </a:t>
            </a:r>
            <a:r>
              <a:rPr lang="en-US" altLang="zh-CN" dirty="0" err="1">
                <a:solidFill>
                  <a:srgbClr val="FF0000"/>
                </a:solidFill>
              </a:rPr>
              <a:t>baseColorMap</a:t>
            </a:r>
            <a:r>
              <a:rPr lang="en-US" altLang="zh-CN" dirty="0">
                <a:solidFill>
                  <a:srgbClr val="FF0000"/>
                </a:solidFill>
              </a:rPr>
              <a:t> </a:t>
            </a:r>
            <a:r>
              <a:rPr lang="en-US" altLang="zh-CN" dirty="0" err="1">
                <a:solidFill>
                  <a:srgbClr val="FF0000"/>
                </a:solidFill>
              </a:rPr>
              <a:t>ImageTexture</a:t>
            </a:r>
            <a:r>
              <a:rPr lang="en-US" altLang="zh-CN" dirty="0">
                <a:solidFill>
                  <a:srgbClr val="FF0000"/>
                </a:solidFill>
              </a:rPr>
              <a:t> {</a:t>
            </a:r>
          </a:p>
          <a:p>
            <a:r>
              <a:rPr lang="en-US" altLang="zh-CN" dirty="0">
                <a:solidFill>
                  <a:srgbClr val="FF0000"/>
                </a:solidFill>
              </a:rPr>
              <a:t>        </a:t>
            </a:r>
            <a:r>
              <a:rPr lang="en-US" altLang="zh-CN" dirty="0" err="1">
                <a:solidFill>
                  <a:srgbClr val="FF0000"/>
                </a:solidFill>
              </a:rPr>
              <a:t>url</a:t>
            </a:r>
            <a:r>
              <a:rPr lang="en-US" altLang="zh-CN" dirty="0">
                <a:solidFill>
                  <a:srgbClr val="FF0000"/>
                </a:solidFill>
              </a:rPr>
              <a:t> ["hud_image.png"]</a:t>
            </a:r>
          </a:p>
          <a:p>
            <a:r>
              <a:rPr lang="en-US" altLang="zh-CN" dirty="0">
                <a:solidFill>
                  <a:srgbClr val="FF0000"/>
                </a:solidFill>
              </a:rPr>
              <a:t>    }</a:t>
            </a:r>
          </a:p>
          <a:p>
            <a:r>
              <a:rPr lang="en-US" altLang="zh-CN" dirty="0" err="1"/>
              <a:t>baseColor</a:t>
            </a:r>
            <a:r>
              <a:rPr lang="en-US" altLang="zh-CN" dirty="0"/>
              <a:t> 0.372549 0.556863 0.552941</a:t>
            </a:r>
          </a:p>
          <a:p>
            <a:r>
              <a:rPr lang="en-US" altLang="zh-CN" dirty="0"/>
              <a:t>        </a:t>
            </a:r>
            <a:r>
              <a:rPr lang="en-US" altLang="zh-CN" dirty="0" err="1"/>
              <a:t>metalness</a:t>
            </a:r>
            <a:r>
              <a:rPr lang="en-US" altLang="zh-CN" dirty="0"/>
              <a:t> 0</a:t>
            </a:r>
          </a:p>
          <a:p>
            <a:r>
              <a:rPr lang="en-US" altLang="zh-CN" dirty="0"/>
              <a:t>        roughness 0.2</a:t>
            </a:r>
          </a:p>
          <a:p>
            <a:r>
              <a:rPr lang="en-US" altLang="zh-CN" dirty="0"/>
              <a:t>        #opacity 0</a:t>
            </a:r>
          </a:p>
          <a:p>
            <a:r>
              <a:rPr lang="en-US" altLang="zh-CN" dirty="0"/>
              <a:t>        transparency 0.5</a:t>
            </a:r>
          </a:p>
          <a:p>
            <a:r>
              <a:rPr lang="en-US" altLang="zh-CN" dirty="0"/>
              <a:t>      }</a:t>
            </a:r>
          </a:p>
          <a:p>
            <a:endParaRPr lang="en-US" altLang="zh-CN" dirty="0"/>
          </a:p>
        </p:txBody>
      </p:sp>
      <p:sp>
        <p:nvSpPr>
          <p:cNvPr id="4" name="内容占位符 2">
            <a:extLst>
              <a:ext uri="{FF2B5EF4-FFF2-40B4-BE49-F238E27FC236}">
                <a16:creationId xmlns:a16="http://schemas.microsoft.com/office/drawing/2014/main" id="{461FBF8B-4E0D-46AF-8D25-42591A226706}"/>
              </a:ext>
            </a:extLst>
          </p:cNvPr>
          <p:cNvSpPr txBox="1">
            <a:spLocks/>
          </p:cNvSpPr>
          <p:nvPr/>
        </p:nvSpPr>
        <p:spPr>
          <a:xfrm>
            <a:off x="524719" y="2122608"/>
            <a:ext cx="608153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pPr>
            <a:r>
              <a:rPr lang="en-US" altLang="zh-CN" sz="2200" dirty="0"/>
              <a:t>DEF HUD_DISPLAY Display {</a:t>
            </a:r>
          </a:p>
          <a:p>
            <a:pPr>
              <a:lnSpc>
                <a:spcPct val="70000"/>
              </a:lnSpc>
            </a:pPr>
            <a:r>
              <a:rPr lang="en-US" altLang="zh-CN" sz="2200" dirty="0"/>
              <a:t>name "HUD_DISPLAY"</a:t>
            </a:r>
          </a:p>
          <a:p>
            <a:pPr>
              <a:lnSpc>
                <a:spcPct val="70000"/>
              </a:lnSpc>
            </a:pPr>
            <a:r>
              <a:rPr lang="en-US" altLang="zh-CN" sz="2200" dirty="0"/>
              <a:t>children[</a:t>
            </a:r>
          </a:p>
          <a:p>
            <a:pPr>
              <a:lnSpc>
                <a:spcPct val="70000"/>
              </a:lnSpc>
            </a:pPr>
            <a:r>
              <a:rPr lang="en-US" altLang="zh-CN" sz="2200" dirty="0"/>
              <a:t>Transform{                  </a:t>
            </a:r>
          </a:p>
          <a:p>
            <a:pPr>
              <a:lnSpc>
                <a:spcPct val="70000"/>
              </a:lnSpc>
            </a:pPr>
            <a:r>
              <a:rPr lang="en-US" altLang="zh-CN" sz="2200" dirty="0"/>
              <a:t> rotation 0.57735 0.57735 0.57735 2.094395</a:t>
            </a:r>
          </a:p>
          <a:p>
            <a:pPr>
              <a:lnSpc>
                <a:spcPct val="70000"/>
              </a:lnSpc>
            </a:pPr>
            <a:r>
              <a:rPr lang="en-US" altLang="zh-CN" sz="2200" dirty="0"/>
              <a:t>  scale 1 1 1</a:t>
            </a:r>
          </a:p>
          <a:p>
            <a:pPr>
              <a:lnSpc>
                <a:spcPct val="70000"/>
              </a:lnSpc>
            </a:pPr>
            <a:r>
              <a:rPr lang="en-US" altLang="zh-CN" sz="2200" dirty="0"/>
              <a:t>  translation 0 0 0</a:t>
            </a:r>
          </a:p>
        </p:txBody>
      </p:sp>
      <p:pic>
        <p:nvPicPr>
          <p:cNvPr id="6" name="图片 5">
            <a:extLst>
              <a:ext uri="{FF2B5EF4-FFF2-40B4-BE49-F238E27FC236}">
                <a16:creationId xmlns:a16="http://schemas.microsoft.com/office/drawing/2014/main" id="{B84C50B0-DB66-4596-9509-F09EBCC0D107}"/>
              </a:ext>
            </a:extLst>
          </p:cNvPr>
          <p:cNvPicPr>
            <a:picLocks noChangeAspect="1"/>
          </p:cNvPicPr>
          <p:nvPr/>
        </p:nvPicPr>
        <p:blipFill>
          <a:blip r:embed="rId2"/>
          <a:stretch>
            <a:fillRect/>
          </a:stretch>
        </p:blipFill>
        <p:spPr>
          <a:xfrm>
            <a:off x="60605" y="5880297"/>
            <a:ext cx="12131395" cy="971338"/>
          </a:xfrm>
          <a:prstGeom prst="rect">
            <a:avLst/>
          </a:prstGeom>
        </p:spPr>
      </p:pic>
      <p:pic>
        <p:nvPicPr>
          <p:cNvPr id="12" name="图片 11">
            <a:extLst>
              <a:ext uri="{FF2B5EF4-FFF2-40B4-BE49-F238E27FC236}">
                <a16:creationId xmlns:a16="http://schemas.microsoft.com/office/drawing/2014/main" id="{6C670F6C-8629-4BFA-AC14-7EFEBFCD18B4}"/>
              </a:ext>
            </a:extLst>
          </p:cNvPr>
          <p:cNvPicPr>
            <a:picLocks noChangeAspect="1"/>
          </p:cNvPicPr>
          <p:nvPr/>
        </p:nvPicPr>
        <p:blipFill>
          <a:blip r:embed="rId3"/>
          <a:stretch>
            <a:fillRect/>
          </a:stretch>
        </p:blipFill>
        <p:spPr>
          <a:xfrm>
            <a:off x="9788565" y="149165"/>
            <a:ext cx="2381250" cy="1371600"/>
          </a:xfrm>
          <a:prstGeom prst="rect">
            <a:avLst/>
          </a:prstGeom>
        </p:spPr>
      </p:pic>
      <p:pic>
        <p:nvPicPr>
          <p:cNvPr id="14" name="图片 13">
            <a:extLst>
              <a:ext uri="{FF2B5EF4-FFF2-40B4-BE49-F238E27FC236}">
                <a16:creationId xmlns:a16="http://schemas.microsoft.com/office/drawing/2014/main" id="{6ABDFFFC-4185-4697-ABA6-F958586368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1890" y="149165"/>
            <a:ext cx="1854704" cy="1391028"/>
          </a:xfrm>
          <a:prstGeom prst="rect">
            <a:avLst/>
          </a:prstGeom>
        </p:spPr>
      </p:pic>
    </p:spTree>
    <p:extLst>
      <p:ext uri="{BB962C8B-B14F-4D97-AF65-F5344CB8AC3E}">
        <p14:creationId xmlns:p14="http://schemas.microsoft.com/office/powerpoint/2010/main" val="7202628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7BF4BB-504E-4CBB-8F48-0141E4FCAFBB}"/>
              </a:ext>
            </a:extLst>
          </p:cNvPr>
          <p:cNvSpPr>
            <a:spLocks noGrp="1"/>
          </p:cNvSpPr>
          <p:nvPr>
            <p:ph type="title"/>
          </p:nvPr>
        </p:nvSpPr>
        <p:spPr/>
        <p:txBody>
          <a:bodyPr/>
          <a:lstStyle/>
          <a:p>
            <a:r>
              <a:rPr lang="zh-CN" altLang="en-US" b="1" dirty="0"/>
              <a:t>信息更新系统</a:t>
            </a:r>
          </a:p>
        </p:txBody>
      </p:sp>
      <p:pic>
        <p:nvPicPr>
          <p:cNvPr id="4" name="QQ录屏20230730152123">
            <a:hlinkClick r:id="" action="ppaction://media"/>
            <a:extLst>
              <a:ext uri="{FF2B5EF4-FFF2-40B4-BE49-F238E27FC236}">
                <a16:creationId xmlns:a16="http://schemas.microsoft.com/office/drawing/2014/main" id="{3DB242D8-7205-459D-991F-74E6DFF6CF8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68973" y="1795144"/>
            <a:ext cx="7052627" cy="4793269"/>
          </a:xfrm>
        </p:spPr>
      </p:pic>
      <p:sp>
        <p:nvSpPr>
          <p:cNvPr id="5" name="文本框 4">
            <a:extLst>
              <a:ext uri="{FF2B5EF4-FFF2-40B4-BE49-F238E27FC236}">
                <a16:creationId xmlns:a16="http://schemas.microsoft.com/office/drawing/2014/main" id="{08F381FD-70A8-4DAD-A559-D95FF551366C}"/>
              </a:ext>
            </a:extLst>
          </p:cNvPr>
          <p:cNvSpPr txBox="1"/>
          <p:nvPr/>
        </p:nvSpPr>
        <p:spPr>
          <a:xfrm>
            <a:off x="4480560" y="1027906"/>
            <a:ext cx="2165667" cy="369332"/>
          </a:xfrm>
          <a:prstGeom prst="rect">
            <a:avLst/>
          </a:prstGeom>
          <a:noFill/>
        </p:spPr>
        <p:txBody>
          <a:bodyPr wrap="square" rtlCol="0">
            <a:spAutoFit/>
          </a:bodyPr>
          <a:lstStyle/>
          <a:p>
            <a:r>
              <a:rPr lang="zh-CN" altLang="en-US" b="1" dirty="0"/>
              <a:t>视频可点击播放</a:t>
            </a:r>
          </a:p>
        </p:txBody>
      </p:sp>
    </p:spTree>
    <p:extLst>
      <p:ext uri="{BB962C8B-B14F-4D97-AF65-F5344CB8AC3E}">
        <p14:creationId xmlns:p14="http://schemas.microsoft.com/office/powerpoint/2010/main" val="398354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1004A2-E9E9-4609-A57B-562BFD8DC1E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CB09247-C50A-4B51-B071-F06E118EC455}"/>
              </a:ext>
            </a:extLst>
          </p:cNvPr>
          <p:cNvSpPr>
            <a:spLocks noGrp="1"/>
          </p:cNvSpPr>
          <p:nvPr>
            <p:ph idx="1"/>
          </p:nvPr>
        </p:nvSpPr>
        <p:spPr/>
        <p:txBody>
          <a:bodyPr/>
          <a:lstStyle/>
          <a:p>
            <a:pPr marL="0" indent="0">
              <a:buNone/>
            </a:pPr>
            <a:endParaRPr lang="zh-CN" altLang="en-US" dirty="0"/>
          </a:p>
        </p:txBody>
      </p:sp>
      <p:sp>
        <p:nvSpPr>
          <p:cNvPr id="4" name="矩形 3">
            <a:extLst>
              <a:ext uri="{FF2B5EF4-FFF2-40B4-BE49-F238E27FC236}">
                <a16:creationId xmlns:a16="http://schemas.microsoft.com/office/drawing/2014/main" id="{AEF71AE5-4258-490B-BB8F-98257F3CF8FD}"/>
              </a:ext>
            </a:extLst>
          </p:cNvPr>
          <p:cNvSpPr/>
          <p:nvPr/>
        </p:nvSpPr>
        <p:spPr>
          <a:xfrm>
            <a:off x="199193" y="2967335"/>
            <a:ext cx="11793614" cy="923330"/>
          </a:xfrm>
          <a:prstGeom prst="rect">
            <a:avLst/>
          </a:prstGeom>
          <a:noFill/>
        </p:spPr>
        <p:txBody>
          <a:bodyPr wrap="none" lIns="91440" tIns="45720" rIns="91440" bIns="45720">
            <a:spAutoFit/>
          </a:bodyPr>
          <a:lstStyle/>
          <a:p>
            <a:pPr algn="ctr"/>
            <a:r>
              <a:rPr lang="zh-CN" altLang="en-US" sz="5400" b="0" cap="none" spc="0" dirty="0">
                <a:ln w="0"/>
                <a:solidFill>
                  <a:schemeClr val="tx1"/>
                </a:solidFill>
                <a:effectLst>
                  <a:outerShdw blurRad="38100" dist="19050" dir="2700000" algn="tl" rotWithShape="0">
                    <a:schemeClr val="dk1">
                      <a:alpha val="40000"/>
                    </a:schemeClr>
                  </a:outerShdw>
                </a:effectLst>
              </a:rPr>
              <a:t>目前，</a:t>
            </a:r>
            <a:r>
              <a:rPr lang="en-US" altLang="zh-CN" sz="5400" b="0" cap="none" spc="0" dirty="0">
                <a:ln w="0"/>
                <a:solidFill>
                  <a:schemeClr val="tx1"/>
                </a:solidFill>
                <a:effectLst>
                  <a:outerShdw blurRad="38100" dist="19050" dir="2700000" algn="tl" rotWithShape="0">
                    <a:schemeClr val="dk1">
                      <a:alpha val="40000"/>
                    </a:schemeClr>
                  </a:outerShdw>
                </a:effectLst>
              </a:rPr>
              <a:t>HUD</a:t>
            </a:r>
            <a:r>
              <a:rPr lang="zh-CN" altLang="en-US" sz="5400" b="0" cap="none" spc="0" dirty="0">
                <a:ln w="0"/>
                <a:solidFill>
                  <a:schemeClr val="tx1"/>
                </a:solidFill>
                <a:effectLst>
                  <a:outerShdw blurRad="38100" dist="19050" dir="2700000" algn="tl" rotWithShape="0">
                    <a:schemeClr val="dk1">
                      <a:alpha val="40000"/>
                    </a:schemeClr>
                  </a:outerShdw>
                </a:effectLst>
              </a:rPr>
              <a:t>和</a:t>
            </a:r>
            <a:r>
              <a:rPr lang="en-US" altLang="zh-CN" sz="5400" b="0" cap="none" spc="0" dirty="0">
                <a:ln w="0"/>
                <a:solidFill>
                  <a:schemeClr val="tx1"/>
                </a:solidFill>
                <a:effectLst>
                  <a:outerShdw blurRad="38100" dist="19050" dir="2700000" algn="tl" rotWithShape="0">
                    <a:schemeClr val="dk1">
                      <a:alpha val="40000"/>
                    </a:schemeClr>
                  </a:outerShdw>
                </a:effectLst>
              </a:rPr>
              <a:t>BMW X5</a:t>
            </a:r>
            <a:r>
              <a:rPr lang="zh-CN" altLang="en-US" sz="5400" b="0" cap="none" spc="0" dirty="0">
                <a:ln w="0"/>
                <a:solidFill>
                  <a:schemeClr val="tx1"/>
                </a:solidFill>
                <a:effectLst>
                  <a:outerShdw blurRad="38100" dist="19050" dir="2700000" algn="tl" rotWithShape="0">
                    <a:schemeClr val="dk1">
                      <a:alpha val="40000"/>
                    </a:schemeClr>
                  </a:outerShdw>
                </a:effectLst>
              </a:rPr>
              <a:t>已成功融为一体</a:t>
            </a:r>
          </a:p>
        </p:txBody>
      </p:sp>
    </p:spTree>
    <p:extLst>
      <p:ext uri="{BB962C8B-B14F-4D97-AF65-F5344CB8AC3E}">
        <p14:creationId xmlns:p14="http://schemas.microsoft.com/office/powerpoint/2010/main" val="120709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E6274F-449C-4672-BB1C-71DF342E15CA}"/>
              </a:ext>
            </a:extLst>
          </p:cNvPr>
          <p:cNvSpPr>
            <a:spLocks noGrp="1"/>
          </p:cNvSpPr>
          <p:nvPr>
            <p:ph type="title"/>
          </p:nvPr>
        </p:nvSpPr>
        <p:spPr/>
        <p:txBody>
          <a:bodyPr/>
          <a:lstStyle/>
          <a:p>
            <a:r>
              <a:rPr lang="zh-CN" altLang="en-US" dirty="0"/>
              <a:t>动态箭头（使用</a:t>
            </a:r>
            <a:r>
              <a:rPr lang="en-US" altLang="zh-CN" dirty="0"/>
              <a:t>PIL or </a:t>
            </a:r>
            <a:r>
              <a:rPr lang="en-US" altLang="zh-CN" dirty="0" err="1">
                <a:solidFill>
                  <a:srgbClr val="FF0000"/>
                </a:solidFill>
              </a:rPr>
              <a:t>Pygame</a:t>
            </a:r>
            <a:r>
              <a:rPr lang="zh-CN" altLang="en-US" dirty="0"/>
              <a:t>库）</a:t>
            </a:r>
          </a:p>
        </p:txBody>
      </p:sp>
      <p:pic>
        <p:nvPicPr>
          <p:cNvPr id="12" name="内容占位符 11">
            <a:hlinkClick r:id="rId2" action="ppaction://hlinkfile"/>
            <a:extLst>
              <a:ext uri="{FF2B5EF4-FFF2-40B4-BE49-F238E27FC236}">
                <a16:creationId xmlns:a16="http://schemas.microsoft.com/office/drawing/2014/main" id="{EA32DD2F-74CD-45C6-B0C5-AD3BD6CB7273}"/>
              </a:ext>
            </a:extLst>
          </p:cNvPr>
          <p:cNvPicPr>
            <a:picLocks noGrp="1" noChangeAspect="1"/>
          </p:cNvPicPr>
          <p:nvPr>
            <p:ph idx="1"/>
          </p:nvPr>
        </p:nvPicPr>
        <p:blipFill>
          <a:blip r:embed="rId3"/>
          <a:stretch>
            <a:fillRect/>
          </a:stretch>
        </p:blipFill>
        <p:spPr>
          <a:xfrm>
            <a:off x="4482054" y="1581571"/>
            <a:ext cx="2719253" cy="2895501"/>
          </a:xfrm>
        </p:spPr>
      </p:pic>
      <p:pic>
        <p:nvPicPr>
          <p:cNvPr id="10" name="图片 9">
            <a:hlinkClick r:id="rId4" action="ppaction://hlinkfile"/>
            <a:extLst>
              <a:ext uri="{FF2B5EF4-FFF2-40B4-BE49-F238E27FC236}">
                <a16:creationId xmlns:a16="http://schemas.microsoft.com/office/drawing/2014/main" id="{E7F2656C-353F-49CB-A179-5D86D670E54A}"/>
              </a:ext>
            </a:extLst>
          </p:cNvPr>
          <p:cNvPicPr>
            <a:picLocks noChangeAspect="1"/>
          </p:cNvPicPr>
          <p:nvPr/>
        </p:nvPicPr>
        <p:blipFill>
          <a:blip r:embed="rId5"/>
          <a:stretch>
            <a:fillRect/>
          </a:stretch>
        </p:blipFill>
        <p:spPr>
          <a:xfrm>
            <a:off x="838199" y="1581571"/>
            <a:ext cx="2495309" cy="2895501"/>
          </a:xfrm>
          <a:prstGeom prst="rect">
            <a:avLst/>
          </a:prstGeom>
        </p:spPr>
      </p:pic>
      <p:pic>
        <p:nvPicPr>
          <p:cNvPr id="14" name="图片 13">
            <a:hlinkClick r:id="rId6" action="ppaction://hlinkfile"/>
            <a:extLst>
              <a:ext uri="{FF2B5EF4-FFF2-40B4-BE49-F238E27FC236}">
                <a16:creationId xmlns:a16="http://schemas.microsoft.com/office/drawing/2014/main" id="{012F3DB5-4357-4C56-9872-8E895E780346}"/>
              </a:ext>
            </a:extLst>
          </p:cNvPr>
          <p:cNvPicPr>
            <a:picLocks noChangeAspect="1"/>
          </p:cNvPicPr>
          <p:nvPr/>
        </p:nvPicPr>
        <p:blipFill>
          <a:blip r:embed="rId7"/>
          <a:stretch>
            <a:fillRect/>
          </a:stretch>
        </p:blipFill>
        <p:spPr>
          <a:xfrm>
            <a:off x="8610178" y="1769429"/>
            <a:ext cx="2264498" cy="2582651"/>
          </a:xfrm>
          <a:prstGeom prst="rect">
            <a:avLst/>
          </a:prstGeom>
        </p:spPr>
      </p:pic>
    </p:spTree>
    <p:extLst>
      <p:ext uri="{BB962C8B-B14F-4D97-AF65-F5344CB8AC3E}">
        <p14:creationId xmlns:p14="http://schemas.microsoft.com/office/powerpoint/2010/main" val="8091780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8B3AC6E3-BED9-43B8-9357-D9B0B1EF30B7}"/>
              </a:ext>
            </a:extLst>
          </p:cNvPr>
          <p:cNvSpPr/>
          <p:nvPr/>
        </p:nvSpPr>
        <p:spPr>
          <a:xfrm>
            <a:off x="111760" y="2923540"/>
            <a:ext cx="1656080" cy="701040"/>
          </a:xfrm>
          <a:prstGeom prst="round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ln w="0"/>
                <a:solidFill>
                  <a:schemeClr val="tx1"/>
                </a:solidFill>
                <a:effectLst>
                  <a:outerShdw blurRad="38100" dist="19050" dir="2700000" algn="tl" rotWithShape="0">
                    <a:schemeClr val="dk1">
                      <a:alpha val="40000"/>
                    </a:schemeClr>
                  </a:outerShdw>
                </a:effectLst>
              </a:rPr>
              <a:t>HUD DISPLAY</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6" name="左大括号 5">
            <a:extLst>
              <a:ext uri="{FF2B5EF4-FFF2-40B4-BE49-F238E27FC236}">
                <a16:creationId xmlns:a16="http://schemas.microsoft.com/office/drawing/2014/main" id="{F7E716B1-367B-4D44-B3EC-38EEF756D7A9}"/>
              </a:ext>
            </a:extLst>
          </p:cNvPr>
          <p:cNvSpPr/>
          <p:nvPr/>
        </p:nvSpPr>
        <p:spPr>
          <a:xfrm>
            <a:off x="1930400" y="1122680"/>
            <a:ext cx="1910080" cy="394915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71980D77-5CA3-4B11-998A-0C4DD8D015C5}"/>
              </a:ext>
            </a:extLst>
          </p:cNvPr>
          <p:cNvSpPr/>
          <p:nvPr/>
        </p:nvSpPr>
        <p:spPr>
          <a:xfrm>
            <a:off x="3749040" y="772160"/>
            <a:ext cx="1656080" cy="701040"/>
          </a:xfrm>
          <a:prstGeom prst="round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ln w="0"/>
                <a:solidFill>
                  <a:schemeClr val="tx1"/>
                </a:solidFill>
                <a:effectLst>
                  <a:outerShdw blurRad="38100" dist="19050" dir="2700000" algn="tl" rotWithShape="0">
                    <a:schemeClr val="dk1">
                      <a:alpha val="40000"/>
                    </a:schemeClr>
                  </a:outerShdw>
                </a:effectLst>
              </a:rPr>
              <a:t>PROTO File</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8" name="矩形: 圆角 7">
            <a:extLst>
              <a:ext uri="{FF2B5EF4-FFF2-40B4-BE49-F238E27FC236}">
                <a16:creationId xmlns:a16="http://schemas.microsoft.com/office/drawing/2014/main" id="{3974864C-8187-49EB-9372-A17B20317223}"/>
              </a:ext>
            </a:extLst>
          </p:cNvPr>
          <p:cNvSpPr/>
          <p:nvPr/>
        </p:nvSpPr>
        <p:spPr>
          <a:xfrm>
            <a:off x="3579449" y="4667670"/>
            <a:ext cx="1656080" cy="701040"/>
          </a:xfrm>
          <a:prstGeom prst="round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ln w="0"/>
                <a:solidFill>
                  <a:schemeClr val="tx1"/>
                </a:solidFill>
                <a:effectLst>
                  <a:outerShdw blurRad="38100" dist="19050" dir="2700000" algn="tl" rotWithShape="0">
                    <a:schemeClr val="dk1">
                      <a:alpha val="40000"/>
                    </a:schemeClr>
                  </a:outerShdw>
                </a:effectLst>
              </a:rPr>
              <a:t>Controller</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9" name="左大括号 8">
            <a:extLst>
              <a:ext uri="{FF2B5EF4-FFF2-40B4-BE49-F238E27FC236}">
                <a16:creationId xmlns:a16="http://schemas.microsoft.com/office/drawing/2014/main" id="{A457ABEE-AE01-4D7B-90C7-DB36C66A4145}"/>
              </a:ext>
            </a:extLst>
          </p:cNvPr>
          <p:cNvSpPr/>
          <p:nvPr/>
        </p:nvSpPr>
        <p:spPr>
          <a:xfrm>
            <a:off x="5496560" y="375920"/>
            <a:ext cx="762000" cy="14935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160658FD-B94B-46EF-927E-334FFAF884F8}"/>
              </a:ext>
            </a:extLst>
          </p:cNvPr>
          <p:cNvCxnSpPr>
            <a:cxnSpLocks/>
          </p:cNvCxnSpPr>
          <p:nvPr/>
        </p:nvCxnSpPr>
        <p:spPr>
          <a:xfrm>
            <a:off x="4246880" y="1717040"/>
            <a:ext cx="0" cy="283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79F9457-2D2A-4352-A6F3-0668E0D1A39C}"/>
              </a:ext>
            </a:extLst>
          </p:cNvPr>
          <p:cNvCxnSpPr>
            <a:cxnSpLocks/>
          </p:cNvCxnSpPr>
          <p:nvPr/>
        </p:nvCxnSpPr>
        <p:spPr>
          <a:xfrm flipV="1">
            <a:off x="4384040" y="1717040"/>
            <a:ext cx="1" cy="283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6DBF3478-B027-43FB-9284-3142867F2045}"/>
              </a:ext>
            </a:extLst>
          </p:cNvPr>
          <p:cNvSpPr/>
          <p:nvPr/>
        </p:nvSpPr>
        <p:spPr>
          <a:xfrm>
            <a:off x="3656782" y="2861250"/>
            <a:ext cx="553357" cy="400110"/>
          </a:xfrm>
          <a:prstGeom prst="rect">
            <a:avLst/>
          </a:prstGeom>
          <a:noFill/>
        </p:spPr>
        <p:txBody>
          <a:bodyPr wrap="none" lIns="91440" tIns="45720" rIns="91440" bIns="45720">
            <a:spAutoFit/>
          </a:bodyPr>
          <a:lstStyle/>
          <a:p>
            <a:pPr algn="ctr"/>
            <a:r>
              <a:rPr lang="en-US" altLang="zh-CN" sz="2000" b="0" cap="none" spc="0" dirty="0">
                <a:ln w="0"/>
                <a:solidFill>
                  <a:schemeClr val="tx1"/>
                </a:solidFill>
                <a:effectLst>
                  <a:outerShdw blurRad="38100" dist="19050" dir="2700000" algn="tl" rotWithShape="0">
                    <a:schemeClr val="dk1">
                      <a:alpha val="40000"/>
                    </a:schemeClr>
                  </a:outerShdw>
                </a:effectLst>
              </a:rPr>
              <a:t>API</a:t>
            </a:r>
            <a:endParaRPr lang="zh-CN" alt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左大括号 16">
            <a:extLst>
              <a:ext uri="{FF2B5EF4-FFF2-40B4-BE49-F238E27FC236}">
                <a16:creationId xmlns:a16="http://schemas.microsoft.com/office/drawing/2014/main" id="{D84B415B-3AC8-4975-9A72-D6D0020E2AE8}"/>
              </a:ext>
            </a:extLst>
          </p:cNvPr>
          <p:cNvSpPr/>
          <p:nvPr/>
        </p:nvSpPr>
        <p:spPr>
          <a:xfrm>
            <a:off x="6786694" y="2832100"/>
            <a:ext cx="534761" cy="20116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sp>
        <p:nvSpPr>
          <p:cNvPr id="18" name="矩形: 圆角 17">
            <a:extLst>
              <a:ext uri="{FF2B5EF4-FFF2-40B4-BE49-F238E27FC236}">
                <a16:creationId xmlns:a16="http://schemas.microsoft.com/office/drawing/2014/main" id="{13576F2C-7C4C-4B67-BEE1-2E9833062562}"/>
              </a:ext>
            </a:extLst>
          </p:cNvPr>
          <p:cNvSpPr/>
          <p:nvPr/>
        </p:nvSpPr>
        <p:spPr>
          <a:xfrm>
            <a:off x="7425241" y="2578100"/>
            <a:ext cx="1295222" cy="345440"/>
          </a:xfrm>
          <a:prstGeom prst="round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Texture draw</a:t>
            </a:r>
            <a:endParaRPr lang="zh-CN" altLang="en-US" sz="1200" dirty="0">
              <a:ln w="0"/>
              <a:solidFill>
                <a:schemeClr val="tx1"/>
              </a:solidFill>
              <a:effectLst>
                <a:outerShdw blurRad="38100" dist="19050" dir="2700000" algn="tl" rotWithShape="0">
                  <a:schemeClr val="dk1">
                    <a:alpha val="40000"/>
                  </a:schemeClr>
                </a:outerShdw>
              </a:effectLst>
            </a:endParaRPr>
          </a:p>
        </p:txBody>
      </p:sp>
      <p:sp>
        <p:nvSpPr>
          <p:cNvPr id="19" name="矩形: 圆角 18">
            <a:extLst>
              <a:ext uri="{FF2B5EF4-FFF2-40B4-BE49-F238E27FC236}">
                <a16:creationId xmlns:a16="http://schemas.microsoft.com/office/drawing/2014/main" id="{61F24273-DEB1-412F-9FFF-E08C6335ECB8}"/>
              </a:ext>
            </a:extLst>
          </p:cNvPr>
          <p:cNvSpPr/>
          <p:nvPr/>
        </p:nvSpPr>
        <p:spPr>
          <a:xfrm>
            <a:off x="7377337" y="3589020"/>
            <a:ext cx="1432560" cy="300491"/>
          </a:xfrm>
          <a:prstGeom prst="round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Texture display</a:t>
            </a:r>
            <a:endParaRPr lang="zh-CN" altLang="en-US" sz="1200" dirty="0">
              <a:ln w="0"/>
              <a:solidFill>
                <a:schemeClr val="tx1"/>
              </a:solidFill>
              <a:effectLst>
                <a:outerShdw blurRad="38100" dist="19050" dir="2700000" algn="tl" rotWithShape="0">
                  <a:schemeClr val="dk1">
                    <a:alpha val="40000"/>
                  </a:schemeClr>
                </a:outerShdw>
              </a:effectLst>
            </a:endParaRPr>
          </a:p>
        </p:txBody>
      </p:sp>
      <p:sp>
        <p:nvSpPr>
          <p:cNvPr id="20" name="矩形: 圆角 19">
            <a:extLst>
              <a:ext uri="{FF2B5EF4-FFF2-40B4-BE49-F238E27FC236}">
                <a16:creationId xmlns:a16="http://schemas.microsoft.com/office/drawing/2014/main" id="{634C40ED-D728-4A6E-B17B-3F39A56C8516}"/>
              </a:ext>
            </a:extLst>
          </p:cNvPr>
          <p:cNvSpPr/>
          <p:nvPr/>
        </p:nvSpPr>
        <p:spPr>
          <a:xfrm>
            <a:off x="7374796" y="4642573"/>
            <a:ext cx="1345667" cy="300491"/>
          </a:xfrm>
          <a:prstGeom prst="round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Texture update</a:t>
            </a:r>
            <a:endParaRPr lang="zh-CN" altLang="en-US" sz="1200" dirty="0">
              <a:ln w="0"/>
              <a:solidFill>
                <a:schemeClr val="tx1"/>
              </a:solidFill>
              <a:effectLst>
                <a:outerShdw blurRad="38100" dist="19050" dir="2700000" algn="tl" rotWithShape="0">
                  <a:schemeClr val="dk1">
                    <a:alpha val="40000"/>
                  </a:schemeClr>
                </a:outerShdw>
              </a:effectLst>
            </a:endParaRPr>
          </a:p>
        </p:txBody>
      </p:sp>
      <p:sp>
        <p:nvSpPr>
          <p:cNvPr id="21" name="箭头: 下 20">
            <a:extLst>
              <a:ext uri="{FF2B5EF4-FFF2-40B4-BE49-F238E27FC236}">
                <a16:creationId xmlns:a16="http://schemas.microsoft.com/office/drawing/2014/main" id="{8B8A2BCD-C1D1-440D-BDD6-647390A0295F}"/>
              </a:ext>
            </a:extLst>
          </p:cNvPr>
          <p:cNvSpPr/>
          <p:nvPr/>
        </p:nvSpPr>
        <p:spPr>
          <a:xfrm>
            <a:off x="7931056" y="3035300"/>
            <a:ext cx="213360" cy="4876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 name="箭头: 下 21">
            <a:extLst>
              <a:ext uri="{FF2B5EF4-FFF2-40B4-BE49-F238E27FC236}">
                <a16:creationId xmlns:a16="http://schemas.microsoft.com/office/drawing/2014/main" id="{7B54D93A-B96D-4FDA-A179-09E43F1A8BD4}"/>
              </a:ext>
            </a:extLst>
          </p:cNvPr>
          <p:cNvSpPr/>
          <p:nvPr/>
        </p:nvSpPr>
        <p:spPr>
          <a:xfrm>
            <a:off x="7956456" y="4022202"/>
            <a:ext cx="213360" cy="4876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6" name="箭头: 下 25">
            <a:extLst>
              <a:ext uri="{FF2B5EF4-FFF2-40B4-BE49-F238E27FC236}">
                <a16:creationId xmlns:a16="http://schemas.microsoft.com/office/drawing/2014/main" id="{0241B5A9-7B49-49EB-9314-FE1CDE738FB3}"/>
              </a:ext>
            </a:extLst>
          </p:cNvPr>
          <p:cNvSpPr/>
          <p:nvPr/>
        </p:nvSpPr>
        <p:spPr>
          <a:xfrm rot="1173372" flipV="1">
            <a:off x="9033689" y="3841309"/>
            <a:ext cx="198938" cy="10375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7" name="箭头: 下 26">
            <a:extLst>
              <a:ext uri="{FF2B5EF4-FFF2-40B4-BE49-F238E27FC236}">
                <a16:creationId xmlns:a16="http://schemas.microsoft.com/office/drawing/2014/main" id="{7BE2A0A2-3555-422F-B451-84CF9C90769F}"/>
              </a:ext>
            </a:extLst>
          </p:cNvPr>
          <p:cNvSpPr/>
          <p:nvPr/>
        </p:nvSpPr>
        <p:spPr>
          <a:xfrm rot="19502229" flipV="1">
            <a:off x="8827475" y="2855484"/>
            <a:ext cx="311557" cy="908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8" name="矩形: 圆角 27">
            <a:extLst>
              <a:ext uri="{FF2B5EF4-FFF2-40B4-BE49-F238E27FC236}">
                <a16:creationId xmlns:a16="http://schemas.microsoft.com/office/drawing/2014/main" id="{06D5AF01-B260-4B03-8D70-53AFD80FBD9E}"/>
              </a:ext>
            </a:extLst>
          </p:cNvPr>
          <p:cNvSpPr/>
          <p:nvPr/>
        </p:nvSpPr>
        <p:spPr>
          <a:xfrm>
            <a:off x="6451600" y="264160"/>
            <a:ext cx="1656080" cy="701040"/>
          </a:xfrm>
          <a:prstGeom prst="round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ln w="0"/>
                <a:solidFill>
                  <a:schemeClr val="tx1"/>
                </a:solidFill>
                <a:effectLst>
                  <a:outerShdw blurRad="38100" dist="19050" dir="2700000" algn="tl" rotWithShape="0">
                    <a:schemeClr val="dk1">
                      <a:alpha val="40000"/>
                    </a:schemeClr>
                  </a:outerShdw>
                </a:effectLst>
              </a:rPr>
              <a:t>Display?</a:t>
            </a:r>
          </a:p>
          <a:p>
            <a:pPr algn="ctr"/>
            <a:r>
              <a:rPr lang="en-US" altLang="zh-CN" dirty="0">
                <a:ln w="0"/>
                <a:solidFill>
                  <a:schemeClr val="tx1"/>
                </a:solidFill>
                <a:effectLst>
                  <a:outerShdw blurRad="38100" dist="19050" dir="2700000" algn="tl" rotWithShape="0">
                    <a:schemeClr val="dk1">
                      <a:alpha val="40000"/>
                    </a:schemeClr>
                  </a:outerShdw>
                </a:effectLst>
              </a:rPr>
              <a:t>Plane?</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29" name="矩形: 圆角 28">
            <a:extLst>
              <a:ext uri="{FF2B5EF4-FFF2-40B4-BE49-F238E27FC236}">
                <a16:creationId xmlns:a16="http://schemas.microsoft.com/office/drawing/2014/main" id="{5D963D90-A10A-4202-BCF0-7C63AE9483BF}"/>
              </a:ext>
            </a:extLst>
          </p:cNvPr>
          <p:cNvSpPr/>
          <p:nvPr/>
        </p:nvSpPr>
        <p:spPr>
          <a:xfrm>
            <a:off x="6365241" y="1645920"/>
            <a:ext cx="2179316" cy="447040"/>
          </a:xfrm>
          <a:prstGeom prst="round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ln w="0"/>
                <a:solidFill>
                  <a:schemeClr val="tx1"/>
                </a:solidFill>
                <a:effectLst>
                  <a:outerShdw blurRad="38100" dist="19050" dir="2700000" algn="tl" rotWithShape="0">
                    <a:schemeClr val="dk1">
                      <a:alpha val="40000"/>
                    </a:schemeClr>
                  </a:outerShdw>
                </a:effectLst>
              </a:rPr>
              <a:t>Shape  (Geometry)</a:t>
            </a:r>
            <a:endParaRPr lang="zh-CN" altLang="en-US" dirty="0">
              <a:ln w="0"/>
              <a:solidFill>
                <a:schemeClr val="tx1"/>
              </a:solidFill>
              <a:effectLst>
                <a:outerShdw blurRad="38100" dist="19050" dir="2700000" algn="tl" rotWithShape="0">
                  <a:schemeClr val="dk1">
                    <a:alpha val="40000"/>
                  </a:schemeClr>
                </a:outerShdw>
              </a:effectLst>
            </a:endParaRPr>
          </a:p>
        </p:txBody>
      </p:sp>
      <p:pic>
        <p:nvPicPr>
          <p:cNvPr id="2050" name="Picture 2">
            <a:extLst>
              <a:ext uri="{FF2B5EF4-FFF2-40B4-BE49-F238E27FC236}">
                <a16:creationId xmlns:a16="http://schemas.microsoft.com/office/drawing/2014/main" id="{8CECB6F1-504F-4D77-8644-24A786BE8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3721" y="1457538"/>
            <a:ext cx="949959" cy="94995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C067268D-9F05-4E68-A86B-5A7277E5B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8512" y="2644745"/>
            <a:ext cx="474979" cy="47497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2DC95189-EA23-4F16-A740-94BEB459F4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8739" y="3487604"/>
            <a:ext cx="474979" cy="47497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D455215D-E202-4B14-8A91-1AF51A0B0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4139" y="4464471"/>
            <a:ext cx="474979" cy="474979"/>
          </a:xfrm>
          <a:prstGeom prst="rect">
            <a:avLst/>
          </a:prstGeom>
          <a:noFill/>
          <a:extLst>
            <a:ext uri="{909E8E84-426E-40DD-AFC4-6F175D3DCCD1}">
              <a14:hiddenFill xmlns:a14="http://schemas.microsoft.com/office/drawing/2010/main">
                <a:solidFill>
                  <a:srgbClr val="FFFFFF"/>
                </a:solidFill>
              </a14:hiddenFill>
            </a:ext>
          </a:extLst>
        </p:spPr>
      </p:pic>
      <p:sp>
        <p:nvSpPr>
          <p:cNvPr id="32" name="左大括号 31">
            <a:extLst>
              <a:ext uri="{FF2B5EF4-FFF2-40B4-BE49-F238E27FC236}">
                <a16:creationId xmlns:a16="http://schemas.microsoft.com/office/drawing/2014/main" id="{0E357A17-DB18-41D1-9814-82F261591613}"/>
              </a:ext>
            </a:extLst>
          </p:cNvPr>
          <p:cNvSpPr/>
          <p:nvPr/>
        </p:nvSpPr>
        <p:spPr>
          <a:xfrm>
            <a:off x="5133155" y="3872292"/>
            <a:ext cx="534761" cy="28783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sp>
        <p:nvSpPr>
          <p:cNvPr id="33" name="矩形: 圆角 32">
            <a:extLst>
              <a:ext uri="{FF2B5EF4-FFF2-40B4-BE49-F238E27FC236}">
                <a16:creationId xmlns:a16="http://schemas.microsoft.com/office/drawing/2014/main" id="{06AF9399-3605-4968-9FEB-32F51C9D44F4}"/>
              </a:ext>
            </a:extLst>
          </p:cNvPr>
          <p:cNvSpPr/>
          <p:nvPr/>
        </p:nvSpPr>
        <p:spPr>
          <a:xfrm>
            <a:off x="5553981" y="3699572"/>
            <a:ext cx="1295222" cy="345440"/>
          </a:xfrm>
          <a:prstGeom prst="round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ln w="0"/>
                <a:solidFill>
                  <a:schemeClr val="tx1"/>
                </a:solidFill>
                <a:effectLst>
                  <a:outerShdw blurRad="38100" dist="19050" dir="2700000" algn="tl" rotWithShape="0">
                    <a:schemeClr val="dk1">
                      <a:alpha val="40000"/>
                    </a:schemeClr>
                  </a:outerShdw>
                </a:effectLst>
              </a:rPr>
              <a:t>TEXTURE</a:t>
            </a:r>
            <a:endParaRPr lang="zh-CN" altLang="en-US" sz="1600" dirty="0">
              <a:ln w="0"/>
              <a:solidFill>
                <a:schemeClr val="tx1"/>
              </a:solidFill>
              <a:effectLst>
                <a:outerShdw blurRad="38100" dist="19050" dir="2700000" algn="tl" rotWithShape="0">
                  <a:schemeClr val="dk1">
                    <a:alpha val="40000"/>
                  </a:schemeClr>
                </a:outerShdw>
              </a:effectLst>
            </a:endParaRPr>
          </a:p>
        </p:txBody>
      </p:sp>
      <p:pic>
        <p:nvPicPr>
          <p:cNvPr id="2052" name="Picture 4">
            <a:extLst>
              <a:ext uri="{FF2B5EF4-FFF2-40B4-BE49-F238E27FC236}">
                <a16:creationId xmlns:a16="http://schemas.microsoft.com/office/drawing/2014/main" id="{E05613FF-FD2A-472F-8983-C5D08E720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4666" y="256392"/>
            <a:ext cx="696984" cy="515768"/>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圆角 33">
            <a:extLst>
              <a:ext uri="{FF2B5EF4-FFF2-40B4-BE49-F238E27FC236}">
                <a16:creationId xmlns:a16="http://schemas.microsoft.com/office/drawing/2014/main" id="{F220514A-281E-4DBC-992D-A40CFACC45A8}"/>
              </a:ext>
            </a:extLst>
          </p:cNvPr>
          <p:cNvSpPr/>
          <p:nvPr/>
        </p:nvSpPr>
        <p:spPr>
          <a:xfrm>
            <a:off x="5673136" y="6271384"/>
            <a:ext cx="1384210" cy="479281"/>
          </a:xfrm>
          <a:prstGeom prst="round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ln w="0"/>
                <a:solidFill>
                  <a:schemeClr val="tx1"/>
                </a:solidFill>
                <a:effectLst>
                  <a:outerShdw blurRad="38100" dist="19050" dir="2700000" algn="tl" rotWithShape="0">
                    <a:schemeClr val="dk1">
                      <a:alpha val="40000"/>
                    </a:schemeClr>
                  </a:outerShdw>
                </a:effectLst>
              </a:rPr>
              <a:t>Info retrieve</a:t>
            </a:r>
            <a:endParaRPr lang="zh-CN" altLang="en-US" sz="1600" dirty="0">
              <a:ln w="0"/>
              <a:solidFill>
                <a:schemeClr val="tx1"/>
              </a:solidFill>
              <a:effectLst>
                <a:outerShdw blurRad="38100" dist="19050" dir="2700000" algn="tl" rotWithShape="0">
                  <a:schemeClr val="dk1">
                    <a:alpha val="40000"/>
                  </a:schemeClr>
                </a:outerShdw>
              </a:effectLst>
            </a:endParaRPr>
          </a:p>
        </p:txBody>
      </p:sp>
      <p:cxnSp>
        <p:nvCxnSpPr>
          <p:cNvPr id="15" name="直接箭头连接符 14">
            <a:extLst>
              <a:ext uri="{FF2B5EF4-FFF2-40B4-BE49-F238E27FC236}">
                <a16:creationId xmlns:a16="http://schemas.microsoft.com/office/drawing/2014/main" id="{1102EF98-E768-4DBE-86AE-EF53D0407608}"/>
              </a:ext>
            </a:extLst>
          </p:cNvPr>
          <p:cNvCxnSpPr>
            <a:cxnSpLocks/>
          </p:cNvCxnSpPr>
          <p:nvPr/>
        </p:nvCxnSpPr>
        <p:spPr>
          <a:xfrm flipV="1">
            <a:off x="7106963" y="5527040"/>
            <a:ext cx="665437" cy="830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id="{34A86BA3-A269-4042-AB8D-39047CF1C506}"/>
              </a:ext>
            </a:extLst>
          </p:cNvPr>
          <p:cNvSpPr/>
          <p:nvPr/>
        </p:nvSpPr>
        <p:spPr>
          <a:xfrm>
            <a:off x="7661839" y="5142392"/>
            <a:ext cx="1765436" cy="384648"/>
          </a:xfrm>
          <a:prstGeom prst="round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ln w="0"/>
                <a:solidFill>
                  <a:schemeClr val="tx1"/>
                </a:solidFill>
                <a:effectLst>
                  <a:outerShdw blurRad="38100" dist="19050" dir="2700000" algn="tl" rotWithShape="0">
                    <a:schemeClr val="dk1">
                      <a:alpha val="40000"/>
                    </a:schemeClr>
                  </a:outerShdw>
                </a:effectLst>
              </a:rPr>
              <a:t>BMWX5 Sensor</a:t>
            </a:r>
            <a:endParaRPr lang="zh-CN" altLang="en-US" sz="1600" dirty="0">
              <a:ln w="0"/>
              <a:solidFill>
                <a:schemeClr val="tx1"/>
              </a:solidFill>
              <a:effectLst>
                <a:outerShdw blurRad="38100" dist="19050" dir="2700000" algn="tl" rotWithShape="0">
                  <a:schemeClr val="dk1">
                    <a:alpha val="40000"/>
                  </a:schemeClr>
                </a:outerShdw>
              </a:effectLst>
            </a:endParaRPr>
          </a:p>
        </p:txBody>
      </p:sp>
      <p:cxnSp>
        <p:nvCxnSpPr>
          <p:cNvPr id="39" name="直接箭头连接符 38">
            <a:extLst>
              <a:ext uri="{FF2B5EF4-FFF2-40B4-BE49-F238E27FC236}">
                <a16:creationId xmlns:a16="http://schemas.microsoft.com/office/drawing/2014/main" id="{C72CB5AC-FE7B-4A55-AEBD-03D9D1BB2884}"/>
              </a:ext>
            </a:extLst>
          </p:cNvPr>
          <p:cNvCxnSpPr>
            <a:cxnSpLocks/>
          </p:cNvCxnSpPr>
          <p:nvPr/>
        </p:nvCxnSpPr>
        <p:spPr>
          <a:xfrm flipV="1">
            <a:off x="7171502" y="5960446"/>
            <a:ext cx="795020" cy="456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F2E19B1E-89A6-4EEE-8AAA-B5C614DDF68B}"/>
              </a:ext>
            </a:extLst>
          </p:cNvPr>
          <p:cNvSpPr/>
          <p:nvPr/>
        </p:nvSpPr>
        <p:spPr>
          <a:xfrm>
            <a:off x="8031061" y="5787213"/>
            <a:ext cx="2009916" cy="384648"/>
          </a:xfrm>
          <a:prstGeom prst="round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ln w="0"/>
                <a:solidFill>
                  <a:schemeClr val="tx1"/>
                </a:solidFill>
                <a:effectLst>
                  <a:outerShdw blurRad="38100" dist="19050" dir="2700000" algn="tl" rotWithShape="0">
                    <a:schemeClr val="dk1">
                      <a:alpha val="40000"/>
                    </a:schemeClr>
                  </a:outerShdw>
                </a:effectLst>
              </a:rPr>
              <a:t>SUMO connection</a:t>
            </a:r>
            <a:endParaRPr lang="zh-CN" altLang="en-US" sz="1600" dirty="0">
              <a:ln w="0"/>
              <a:solidFill>
                <a:schemeClr val="tx1"/>
              </a:solidFill>
              <a:effectLst>
                <a:outerShdw blurRad="38100" dist="19050" dir="2700000" algn="tl" rotWithShape="0">
                  <a:schemeClr val="dk1">
                    <a:alpha val="40000"/>
                  </a:schemeClr>
                </a:outerShdw>
              </a:effectLst>
            </a:endParaRPr>
          </a:p>
        </p:txBody>
      </p:sp>
      <p:pic>
        <p:nvPicPr>
          <p:cNvPr id="2054" name="Picture 6">
            <a:extLst>
              <a:ext uri="{FF2B5EF4-FFF2-40B4-BE49-F238E27FC236}">
                <a16:creationId xmlns:a16="http://schemas.microsoft.com/office/drawing/2014/main" id="{194DF4C5-0EAC-41C4-A722-D23951B4D7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224907" y="5748831"/>
            <a:ext cx="545344" cy="54534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29A6156-F04F-4AAE-AD34-176849E22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897" y="5142392"/>
            <a:ext cx="583516" cy="431802"/>
          </a:xfrm>
          <a:prstGeom prst="rect">
            <a:avLst/>
          </a:prstGeom>
          <a:noFill/>
          <a:extLst>
            <a:ext uri="{909E8E84-426E-40DD-AFC4-6F175D3DCCD1}">
              <a14:hiddenFill xmlns:a14="http://schemas.microsoft.com/office/drawing/2010/main">
                <a:solidFill>
                  <a:srgbClr val="FFFFFF"/>
                </a:solidFill>
              </a14:hiddenFill>
            </a:ext>
          </a:extLst>
        </p:spPr>
      </p:pic>
      <p:sp>
        <p:nvSpPr>
          <p:cNvPr id="35" name="矩形: 圆角 34">
            <a:extLst>
              <a:ext uri="{FF2B5EF4-FFF2-40B4-BE49-F238E27FC236}">
                <a16:creationId xmlns:a16="http://schemas.microsoft.com/office/drawing/2014/main" id="{14EDDFAB-70B3-4B78-8752-AD525D974297}"/>
              </a:ext>
            </a:extLst>
          </p:cNvPr>
          <p:cNvSpPr/>
          <p:nvPr/>
        </p:nvSpPr>
        <p:spPr>
          <a:xfrm>
            <a:off x="7966522" y="6416488"/>
            <a:ext cx="3059193" cy="384648"/>
          </a:xfrm>
          <a:prstGeom prst="round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ln w="0"/>
                <a:solidFill>
                  <a:schemeClr val="tx1"/>
                </a:solidFill>
                <a:effectLst>
                  <a:outerShdw blurRad="38100" dist="19050" dir="2700000" algn="tl" rotWithShape="0">
                    <a:schemeClr val="dk1">
                      <a:alpha val="40000"/>
                    </a:schemeClr>
                  </a:outerShdw>
                </a:effectLst>
              </a:rPr>
              <a:t>Navigation/Decision making</a:t>
            </a:r>
            <a:endParaRPr lang="zh-CN" altLang="en-US" sz="1600" dirty="0">
              <a:ln w="0"/>
              <a:solidFill>
                <a:schemeClr val="tx1"/>
              </a:solidFill>
              <a:effectLst>
                <a:outerShdw blurRad="38100" dist="19050" dir="2700000" algn="tl" rotWithShape="0">
                  <a:schemeClr val="dk1">
                    <a:alpha val="40000"/>
                  </a:schemeClr>
                </a:outerShdw>
              </a:effectLst>
            </a:endParaRPr>
          </a:p>
        </p:txBody>
      </p:sp>
      <p:cxnSp>
        <p:nvCxnSpPr>
          <p:cNvPr id="36" name="直接箭头连接符 35">
            <a:extLst>
              <a:ext uri="{FF2B5EF4-FFF2-40B4-BE49-F238E27FC236}">
                <a16:creationId xmlns:a16="http://schemas.microsoft.com/office/drawing/2014/main" id="{0DC9E5A0-D6B4-4EFB-BE6D-3CF42527CC7F}"/>
              </a:ext>
            </a:extLst>
          </p:cNvPr>
          <p:cNvCxnSpPr>
            <a:cxnSpLocks/>
          </p:cNvCxnSpPr>
          <p:nvPr/>
        </p:nvCxnSpPr>
        <p:spPr>
          <a:xfrm>
            <a:off x="7236051" y="6511024"/>
            <a:ext cx="695005" cy="97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Picture 6">
            <a:extLst>
              <a:ext uri="{FF2B5EF4-FFF2-40B4-BE49-F238E27FC236}">
                <a16:creationId xmlns:a16="http://schemas.microsoft.com/office/drawing/2014/main" id="{096E5F9F-F12C-4C3A-A4F4-EC96642B7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141604" y="6378908"/>
            <a:ext cx="456043" cy="456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548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E2D36-93CD-4A19-A3B5-AF32CF16E8DD}"/>
              </a:ext>
            </a:extLst>
          </p:cNvPr>
          <p:cNvSpPr>
            <a:spLocks noGrp="1"/>
          </p:cNvSpPr>
          <p:nvPr>
            <p:ph type="title"/>
          </p:nvPr>
        </p:nvSpPr>
        <p:spPr/>
        <p:txBody>
          <a:bodyPr/>
          <a:lstStyle/>
          <a:p>
            <a:r>
              <a:rPr lang="zh-CN" altLang="en-US" b="1" dirty="0"/>
              <a:t>透明度问题</a:t>
            </a:r>
          </a:p>
        </p:txBody>
      </p:sp>
      <p:sp>
        <p:nvSpPr>
          <p:cNvPr id="3" name="内容占位符 2">
            <a:extLst>
              <a:ext uri="{FF2B5EF4-FFF2-40B4-BE49-F238E27FC236}">
                <a16:creationId xmlns:a16="http://schemas.microsoft.com/office/drawing/2014/main" id="{0307C555-B874-4020-AF3D-85F8D488FDCE}"/>
              </a:ext>
            </a:extLst>
          </p:cNvPr>
          <p:cNvSpPr>
            <a:spLocks noGrp="1"/>
          </p:cNvSpPr>
          <p:nvPr>
            <p:ph idx="1"/>
          </p:nvPr>
        </p:nvSpPr>
        <p:spPr>
          <a:xfrm>
            <a:off x="838200" y="1918222"/>
            <a:ext cx="10515600" cy="4351338"/>
          </a:xfrm>
        </p:spPr>
        <p:txBody>
          <a:bodyPr/>
          <a:lstStyle/>
          <a:p>
            <a:r>
              <a:rPr lang="zh-CN" altLang="en-US" dirty="0"/>
              <a:t>可能的解决方案：</a:t>
            </a:r>
            <a:endParaRPr lang="en-US" altLang="zh-CN" dirty="0"/>
          </a:p>
          <a:p>
            <a:r>
              <a:rPr lang="en-US" altLang="zh-CN" dirty="0">
                <a:solidFill>
                  <a:srgbClr val="FF0000"/>
                </a:solidFill>
              </a:rPr>
              <a:t>1</a:t>
            </a:r>
            <a:r>
              <a:rPr lang="zh-CN" altLang="en-US" dirty="0">
                <a:solidFill>
                  <a:srgbClr val="FF0000"/>
                </a:solidFill>
              </a:rPr>
              <a:t>， 将</a:t>
            </a:r>
            <a:r>
              <a:rPr lang="en-US" altLang="zh-CN" dirty="0">
                <a:solidFill>
                  <a:srgbClr val="FF0000"/>
                </a:solidFill>
              </a:rPr>
              <a:t>HUD DISPLAY</a:t>
            </a:r>
            <a:r>
              <a:rPr lang="zh-CN" altLang="en-US" dirty="0">
                <a:solidFill>
                  <a:srgbClr val="FF0000"/>
                </a:solidFill>
              </a:rPr>
              <a:t>截一部分，将此部分作为较为阴暗的部分</a:t>
            </a:r>
            <a:endParaRPr lang="en-US" altLang="zh-CN" dirty="0">
              <a:solidFill>
                <a:srgbClr val="FF0000"/>
              </a:solidFill>
            </a:endParaRPr>
          </a:p>
          <a:p>
            <a:r>
              <a:rPr lang="en-US" altLang="zh-CN" dirty="0">
                <a:solidFill>
                  <a:srgbClr val="FF0000"/>
                </a:solidFill>
              </a:rPr>
              <a:t>2</a:t>
            </a:r>
            <a:r>
              <a:rPr lang="zh-CN" altLang="en-US" dirty="0">
                <a:solidFill>
                  <a:srgbClr val="FF0000"/>
                </a:solidFill>
              </a:rPr>
              <a:t>， 自己创建图片，在下半部分主动绘制为暗影部分：</a:t>
            </a:r>
            <a:endParaRPr lang="en-US" altLang="zh-CN" dirty="0">
              <a:solidFill>
                <a:srgbClr val="FF0000"/>
              </a:solidFill>
            </a:endParaRPr>
          </a:p>
          <a:p>
            <a:pPr marL="0" indent="0">
              <a:buNone/>
            </a:pPr>
            <a:r>
              <a:rPr lang="zh-CN" altLang="en-US" sz="2000" dirty="0">
                <a:solidFill>
                  <a:srgbClr val="FF0000"/>
                </a:solidFill>
              </a:rPr>
              <a:t>          （</a:t>
            </a:r>
            <a:r>
              <a:rPr lang="en-US" altLang="zh-CN" sz="2000" dirty="0" err="1">
                <a:solidFill>
                  <a:srgbClr val="FF0000"/>
                </a:solidFill>
              </a:rPr>
              <a:t>innerwindowdust</a:t>
            </a:r>
            <a:r>
              <a:rPr lang="zh-CN" altLang="en-US" sz="2000" dirty="0">
                <a:solidFill>
                  <a:srgbClr val="FF0000"/>
                </a:solidFill>
              </a:rPr>
              <a:t>）</a:t>
            </a:r>
            <a:endParaRPr lang="en-US" altLang="zh-CN" sz="2000" dirty="0">
              <a:solidFill>
                <a:srgbClr val="FF0000"/>
              </a:solidFill>
            </a:endParaRPr>
          </a:p>
          <a:p>
            <a:endParaRPr lang="en-US" altLang="zh-CN" dirty="0"/>
          </a:p>
          <a:p>
            <a:endParaRPr lang="en-US" altLang="zh-CN" dirty="0"/>
          </a:p>
          <a:p>
            <a:r>
              <a:rPr lang="en-US" altLang="zh-CN" dirty="0"/>
              <a:t>3</a:t>
            </a:r>
            <a:r>
              <a:rPr lang="zh-CN" altLang="en-US" dirty="0"/>
              <a:t>，将属性定义从</a:t>
            </a:r>
            <a:r>
              <a:rPr lang="en-US" altLang="zh-CN" dirty="0"/>
              <a:t>display</a:t>
            </a:r>
            <a:r>
              <a:rPr lang="zh-CN" altLang="en-US" dirty="0"/>
              <a:t>转换到</a:t>
            </a:r>
            <a:r>
              <a:rPr lang="en-US" altLang="zh-CN" dirty="0"/>
              <a:t>plane</a:t>
            </a:r>
          </a:p>
          <a:p>
            <a:endParaRPr lang="zh-CN" altLang="en-US" dirty="0"/>
          </a:p>
        </p:txBody>
      </p:sp>
      <p:sp>
        <p:nvSpPr>
          <p:cNvPr id="4" name="矩形 3">
            <a:extLst>
              <a:ext uri="{FF2B5EF4-FFF2-40B4-BE49-F238E27FC236}">
                <a16:creationId xmlns:a16="http://schemas.microsoft.com/office/drawing/2014/main" id="{C928BD0E-C82C-4E7F-9316-807B919F08F8}"/>
              </a:ext>
            </a:extLst>
          </p:cNvPr>
          <p:cNvSpPr/>
          <p:nvPr/>
        </p:nvSpPr>
        <p:spPr>
          <a:xfrm>
            <a:off x="9421792" y="3064397"/>
            <a:ext cx="2442259" cy="1079340"/>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976578A-1C23-49A1-BA1B-EDEB9A08D688}"/>
              </a:ext>
            </a:extLst>
          </p:cNvPr>
          <p:cNvSpPr/>
          <p:nvPr/>
        </p:nvSpPr>
        <p:spPr>
          <a:xfrm>
            <a:off x="9421792" y="4143738"/>
            <a:ext cx="2442259" cy="379070"/>
          </a:xfrm>
          <a:prstGeom prst="rect">
            <a:avLst/>
          </a:prstGeom>
          <a:solidFill>
            <a:schemeClr val="accent2">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1361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112783-3D14-4E66-A53B-556ABF8C36D0}"/>
              </a:ext>
            </a:extLst>
          </p:cNvPr>
          <p:cNvSpPr>
            <a:spLocks noGrp="1"/>
          </p:cNvSpPr>
          <p:nvPr>
            <p:ph type="title"/>
          </p:nvPr>
        </p:nvSpPr>
        <p:spPr/>
        <p:txBody>
          <a:bodyPr/>
          <a:lstStyle/>
          <a:p>
            <a:r>
              <a:rPr lang="zh-CN" altLang="en-US" b="1" dirty="0"/>
              <a:t>处理字体显示不清晰的问题</a:t>
            </a:r>
            <a:r>
              <a:rPr lang="en-US" altLang="zh-CN" b="1" dirty="0"/>
              <a:t>(</a:t>
            </a:r>
            <a:r>
              <a:rPr lang="zh-CN" altLang="en-US" b="1" dirty="0"/>
              <a:t>背景，环境</a:t>
            </a:r>
            <a:r>
              <a:rPr lang="en-US" altLang="zh-CN" b="1" dirty="0"/>
              <a:t>)</a:t>
            </a:r>
            <a:endParaRPr lang="zh-CN" altLang="en-US" b="1" dirty="0"/>
          </a:p>
        </p:txBody>
      </p:sp>
      <p:sp>
        <p:nvSpPr>
          <p:cNvPr id="3" name="内容占位符 2">
            <a:extLst>
              <a:ext uri="{FF2B5EF4-FFF2-40B4-BE49-F238E27FC236}">
                <a16:creationId xmlns:a16="http://schemas.microsoft.com/office/drawing/2014/main" id="{D4C178EA-7D36-4C4A-9056-5F740B2B3B81}"/>
              </a:ext>
            </a:extLst>
          </p:cNvPr>
          <p:cNvSpPr>
            <a:spLocks noGrp="1"/>
          </p:cNvSpPr>
          <p:nvPr>
            <p:ph idx="1"/>
          </p:nvPr>
        </p:nvSpPr>
        <p:spPr>
          <a:xfrm>
            <a:off x="500380" y="1581785"/>
            <a:ext cx="11191240" cy="4351338"/>
          </a:xfrm>
        </p:spPr>
        <p:txBody>
          <a:bodyPr>
            <a:normAutofit fontScale="77500" lnSpcReduction="20000"/>
          </a:bodyPr>
          <a:lstStyle/>
          <a:p>
            <a:pPr algn="l"/>
            <a:r>
              <a:rPr lang="zh-CN" altLang="zh-CN" sz="1900" kern="0" dirty="0">
                <a:effectLst/>
                <a:latin typeface="等线" panose="02010600030101010101" pitchFamily="2" charset="-122"/>
                <a:ea typeface="宋体" panose="02010600030101010101" pitchFamily="2" charset="-122"/>
                <a:cs typeface="宋体" panose="02010600030101010101" pitchFamily="2" charset="-122"/>
              </a:rPr>
              <a:t>在</a:t>
            </a:r>
            <a:r>
              <a:rPr lang="en-US" altLang="zh-CN" sz="1900" kern="0" dirty="0" err="1">
                <a:effectLst/>
                <a:latin typeface="等线" panose="02010600030101010101" pitchFamily="2" charset="-122"/>
                <a:ea typeface="宋体" panose="02010600030101010101" pitchFamily="2" charset="-122"/>
                <a:cs typeface="宋体" panose="02010600030101010101" pitchFamily="2" charset="-122"/>
              </a:rPr>
              <a:t>webots</a:t>
            </a:r>
            <a:r>
              <a:rPr lang="zh-CN" altLang="zh-CN" sz="1900" kern="0" dirty="0">
                <a:effectLst/>
                <a:latin typeface="等线" panose="02010600030101010101" pitchFamily="2" charset="-122"/>
                <a:ea typeface="宋体" panose="02010600030101010101" pitchFamily="2" charset="-122"/>
                <a:cs typeface="宋体" panose="02010600030101010101" pitchFamily="2" charset="-122"/>
              </a:rPr>
              <a:t>模拟环境中，虽然我们不能完全模拟这种光学效果，但我们可以尝试模仿它。以下是一些增强</a:t>
            </a:r>
            <a:r>
              <a:rPr lang="en-US" altLang="zh-CN" sz="1900" kern="0" dirty="0">
                <a:effectLst/>
                <a:latin typeface="等线" panose="02010600030101010101" pitchFamily="2" charset="-122"/>
                <a:ea typeface="宋体" panose="02010600030101010101" pitchFamily="2" charset="-122"/>
                <a:cs typeface="宋体" panose="02010600030101010101" pitchFamily="2" charset="-122"/>
              </a:rPr>
              <a:t>HUD</a:t>
            </a:r>
            <a:r>
              <a:rPr lang="zh-CN" altLang="zh-CN" sz="1900" kern="0" dirty="0">
                <a:effectLst/>
                <a:latin typeface="等线" panose="02010600030101010101" pitchFamily="2" charset="-122"/>
                <a:ea typeface="宋体" panose="02010600030101010101" pitchFamily="2" charset="-122"/>
                <a:cs typeface="宋体" panose="02010600030101010101" pitchFamily="2" charset="-122"/>
              </a:rPr>
              <a:t>的视觉效果</a:t>
            </a:r>
            <a:r>
              <a:rPr lang="zh-CN" altLang="en-US" sz="1900" kern="0" dirty="0">
                <a:effectLst/>
                <a:latin typeface="等线" panose="02010600030101010101" pitchFamily="2" charset="-122"/>
                <a:ea typeface="宋体" panose="02010600030101010101" pitchFamily="2" charset="-122"/>
                <a:cs typeface="宋体" panose="02010600030101010101" pitchFamily="2" charset="-122"/>
              </a:rPr>
              <a:t>的方法</a:t>
            </a:r>
            <a:r>
              <a:rPr lang="zh-CN" altLang="zh-CN" sz="1900" kern="0" dirty="0">
                <a:effectLst/>
                <a:latin typeface="等线" panose="02010600030101010101" pitchFamily="2" charset="-122"/>
                <a:ea typeface="宋体" panose="02010600030101010101" pitchFamily="2" charset="-122"/>
                <a:cs typeface="宋体" panose="02010600030101010101" pitchFamily="2" charset="-122"/>
              </a:rPr>
              <a:t>，</a:t>
            </a:r>
            <a:endParaRPr lang="en-US" altLang="zh-CN" sz="1900" kern="0" dirty="0">
              <a:effectLst/>
              <a:latin typeface="等线" panose="02010600030101010101" pitchFamily="2" charset="-122"/>
              <a:ea typeface="宋体" panose="02010600030101010101" pitchFamily="2" charset="-122"/>
              <a:cs typeface="宋体" panose="02010600030101010101" pitchFamily="2" charset="-122"/>
            </a:endParaRPr>
          </a:p>
          <a:p>
            <a:pPr marL="0" indent="0" algn="l">
              <a:buNone/>
            </a:pPr>
            <a:r>
              <a:rPr lang="en-US" altLang="zh-CN" sz="1900" kern="0" dirty="0">
                <a:latin typeface="等线" panose="02010600030101010101" pitchFamily="2" charset="-122"/>
                <a:ea typeface="宋体" panose="02010600030101010101" pitchFamily="2" charset="-122"/>
                <a:cs typeface="宋体" panose="02010600030101010101" pitchFamily="2" charset="-122"/>
              </a:rPr>
              <a:t>     </a:t>
            </a:r>
            <a:r>
              <a:rPr lang="zh-CN" altLang="zh-CN" sz="1900" kern="0" dirty="0">
                <a:effectLst/>
                <a:latin typeface="等线" panose="02010600030101010101" pitchFamily="2" charset="-122"/>
                <a:ea typeface="宋体" panose="02010600030101010101" pitchFamily="2" charset="-122"/>
                <a:cs typeface="宋体" panose="02010600030101010101" pitchFamily="2" charset="-122"/>
              </a:rPr>
              <a:t>使其更接近真实的</a:t>
            </a:r>
            <a:r>
              <a:rPr lang="en-US" altLang="zh-CN" sz="1900" kern="0" dirty="0">
                <a:effectLst/>
                <a:latin typeface="等线" panose="02010600030101010101" pitchFamily="2" charset="-122"/>
                <a:ea typeface="宋体" panose="02010600030101010101" pitchFamily="2" charset="-122"/>
                <a:cs typeface="宋体" panose="02010600030101010101" pitchFamily="2" charset="-122"/>
              </a:rPr>
              <a:t>HUD</a:t>
            </a:r>
            <a:r>
              <a:rPr lang="zh-CN" altLang="zh-CN" sz="1900" kern="0" dirty="0">
                <a:effectLst/>
                <a:latin typeface="等线" panose="02010600030101010101" pitchFamily="2" charset="-122"/>
                <a:ea typeface="宋体" panose="02010600030101010101" pitchFamily="2" charset="-122"/>
                <a:cs typeface="宋体" panose="02010600030101010101" pitchFamily="2" charset="-122"/>
              </a:rPr>
              <a:t>效果：</a:t>
            </a:r>
            <a:endParaRPr lang="zh-CN" altLang="zh-CN" sz="19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1900" b="1" kern="0" dirty="0">
                <a:solidFill>
                  <a:srgbClr val="FF0000"/>
                </a:solidFill>
                <a:effectLst/>
                <a:latin typeface="等线" panose="02010600030101010101" pitchFamily="2" charset="-122"/>
                <a:ea typeface="宋体" panose="02010600030101010101" pitchFamily="2" charset="-122"/>
                <a:cs typeface="宋体" panose="02010600030101010101" pitchFamily="2" charset="-122"/>
              </a:rPr>
              <a:t>增加背景光晕</a:t>
            </a:r>
            <a:r>
              <a:rPr lang="zh-CN" altLang="zh-CN" sz="1900" kern="0" dirty="0">
                <a:solidFill>
                  <a:srgbClr val="FF0000"/>
                </a:solidFill>
                <a:effectLst/>
                <a:latin typeface="等线" panose="02010600030101010101" pitchFamily="2" charset="-122"/>
                <a:ea typeface="宋体" panose="02010600030101010101" pitchFamily="2" charset="-122"/>
                <a:cs typeface="宋体" panose="02010600030101010101" pitchFamily="2" charset="-122"/>
              </a:rPr>
              <a:t>：</a:t>
            </a:r>
            <a:endParaRPr lang="zh-CN" altLang="zh-CN" sz="19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l">
              <a:buSzPts val="1000"/>
              <a:buFont typeface="Courier New" panose="02070309020205020404" pitchFamily="49" charset="0"/>
              <a:buChar char="o"/>
              <a:tabLst>
                <a:tab pos="914400" algn="l"/>
              </a:tabLst>
            </a:pPr>
            <a:r>
              <a:rPr lang="zh-CN" altLang="zh-CN" sz="1900" kern="0" dirty="0">
                <a:effectLst/>
                <a:latin typeface="等线" panose="02010600030101010101" pitchFamily="2" charset="-122"/>
                <a:ea typeface="宋体" panose="02010600030101010101" pitchFamily="2" charset="-122"/>
                <a:cs typeface="宋体" panose="02010600030101010101" pitchFamily="2" charset="-122"/>
              </a:rPr>
              <a:t>为</a:t>
            </a:r>
            <a:r>
              <a:rPr lang="en-US" altLang="zh-CN" sz="1900" kern="0" dirty="0">
                <a:effectLst/>
                <a:latin typeface="等线" panose="02010600030101010101" pitchFamily="2" charset="-122"/>
                <a:ea typeface="宋体" panose="02010600030101010101" pitchFamily="2" charset="-122"/>
                <a:cs typeface="宋体" panose="02010600030101010101" pitchFamily="2" charset="-122"/>
              </a:rPr>
              <a:t>HUD</a:t>
            </a:r>
            <a:r>
              <a:rPr lang="zh-CN" altLang="zh-CN" sz="1900" kern="0" dirty="0">
                <a:effectLst/>
                <a:latin typeface="等线" panose="02010600030101010101" pitchFamily="2" charset="-122"/>
                <a:ea typeface="宋体" panose="02010600030101010101" pitchFamily="2" charset="-122"/>
                <a:cs typeface="宋体" panose="02010600030101010101" pitchFamily="2" charset="-122"/>
              </a:rPr>
              <a:t>文本或符号增加一个轻微的光晕效果，可以使用</a:t>
            </a:r>
            <a:r>
              <a:rPr lang="en-US" altLang="zh-CN" sz="1900" kern="0" dirty="0">
                <a:effectLst/>
                <a:latin typeface="等线" panose="02010600030101010101" pitchFamily="2" charset="-122"/>
                <a:ea typeface="宋体" panose="02010600030101010101" pitchFamily="2" charset="-122"/>
                <a:cs typeface="宋体" panose="02010600030101010101" pitchFamily="2" charset="-122"/>
              </a:rPr>
              <a:t>Pillow</a:t>
            </a:r>
            <a:r>
              <a:rPr lang="zh-CN" altLang="zh-CN" sz="1900" kern="0" dirty="0">
                <a:effectLst/>
                <a:latin typeface="等线" panose="02010600030101010101" pitchFamily="2" charset="-122"/>
                <a:ea typeface="宋体" panose="02010600030101010101" pitchFamily="2" charset="-122"/>
                <a:cs typeface="宋体" panose="02010600030101010101" pitchFamily="2" charset="-122"/>
              </a:rPr>
              <a:t>库的滤镜效果来实现。这可以模拟由于光源强度而产生的发光效果。</a:t>
            </a:r>
            <a:endParaRPr lang="zh-CN" altLang="zh-CN" sz="19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1900" b="1" kern="0" dirty="0">
                <a:solidFill>
                  <a:srgbClr val="FF0000"/>
                </a:solidFill>
                <a:effectLst/>
                <a:latin typeface="等线" panose="02010600030101010101" pitchFamily="2" charset="-122"/>
                <a:ea typeface="宋体" panose="02010600030101010101" pitchFamily="2" charset="-122"/>
                <a:cs typeface="宋体" panose="02010600030101010101" pitchFamily="2" charset="-122"/>
              </a:rPr>
              <a:t>使用亮色显示文本</a:t>
            </a:r>
            <a:r>
              <a:rPr lang="zh-CN" altLang="zh-CN" sz="1900" kern="0" dirty="0">
                <a:solidFill>
                  <a:srgbClr val="FF0000"/>
                </a:solidFill>
                <a:effectLst/>
                <a:latin typeface="等线" panose="02010600030101010101" pitchFamily="2" charset="-122"/>
                <a:ea typeface="宋体" panose="02010600030101010101" pitchFamily="2" charset="-122"/>
                <a:cs typeface="宋体" panose="02010600030101010101" pitchFamily="2" charset="-122"/>
              </a:rPr>
              <a:t>：</a:t>
            </a:r>
            <a:endParaRPr lang="zh-CN" altLang="zh-CN" sz="19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l">
              <a:buSzPts val="1000"/>
              <a:buFont typeface="Courier New" panose="02070309020205020404" pitchFamily="49" charset="0"/>
              <a:buChar char="o"/>
              <a:tabLst>
                <a:tab pos="914400" algn="l"/>
              </a:tabLst>
            </a:pPr>
            <a:r>
              <a:rPr lang="zh-CN" altLang="zh-CN" sz="1900" kern="0" dirty="0">
                <a:effectLst/>
                <a:latin typeface="等线" panose="02010600030101010101" pitchFamily="2" charset="-122"/>
                <a:ea typeface="宋体" panose="02010600030101010101" pitchFamily="2" charset="-122"/>
                <a:cs typeface="宋体" panose="02010600030101010101" pitchFamily="2" charset="-122"/>
              </a:rPr>
              <a:t>真实的</a:t>
            </a:r>
            <a:r>
              <a:rPr lang="en-US" altLang="zh-CN" sz="1900" kern="0" dirty="0">
                <a:effectLst/>
                <a:latin typeface="等线" panose="02010600030101010101" pitchFamily="2" charset="-122"/>
                <a:ea typeface="宋体" panose="02010600030101010101" pitchFamily="2" charset="-122"/>
                <a:cs typeface="宋体" panose="02010600030101010101" pitchFamily="2" charset="-122"/>
              </a:rPr>
              <a:t>HUD</a:t>
            </a:r>
            <a:r>
              <a:rPr lang="zh-CN" altLang="zh-CN" sz="1900" kern="0" dirty="0">
                <a:effectLst/>
                <a:latin typeface="等线" panose="02010600030101010101" pitchFamily="2" charset="-122"/>
                <a:ea typeface="宋体" panose="02010600030101010101" pitchFamily="2" charset="-122"/>
                <a:cs typeface="宋体" panose="02010600030101010101" pitchFamily="2" charset="-122"/>
              </a:rPr>
              <a:t>通常使用亮绿或亮蓝的颜色，因为这些颜色在大多数背景下都很容易区分。你可以在你的</a:t>
            </a:r>
            <a:r>
              <a:rPr lang="en-US" altLang="zh-CN" sz="1900" kern="0" dirty="0">
                <a:effectLst/>
                <a:latin typeface="等线" panose="02010600030101010101" pitchFamily="2" charset="-122"/>
                <a:ea typeface="宋体" panose="02010600030101010101" pitchFamily="2" charset="-122"/>
                <a:cs typeface="宋体" panose="02010600030101010101" pitchFamily="2" charset="-122"/>
              </a:rPr>
              <a:t>HUD</a:t>
            </a:r>
            <a:r>
              <a:rPr lang="zh-CN" altLang="zh-CN" sz="1900" kern="0" dirty="0">
                <a:effectLst/>
                <a:latin typeface="等线" panose="02010600030101010101" pitchFamily="2" charset="-122"/>
                <a:ea typeface="宋体" panose="02010600030101010101" pitchFamily="2" charset="-122"/>
                <a:cs typeface="宋体" panose="02010600030101010101" pitchFamily="2" charset="-122"/>
              </a:rPr>
              <a:t>上使用这些颜色。</a:t>
            </a:r>
            <a:endParaRPr lang="zh-CN" altLang="zh-CN" sz="19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1900" b="1" kern="0" dirty="0">
                <a:effectLst/>
                <a:latin typeface="等线" panose="02010600030101010101" pitchFamily="2" charset="-122"/>
                <a:ea typeface="宋体" panose="02010600030101010101" pitchFamily="2" charset="-122"/>
                <a:cs typeface="宋体" panose="02010600030101010101" pitchFamily="2" charset="-122"/>
              </a:rPr>
              <a:t>增加反射效果</a:t>
            </a:r>
            <a:r>
              <a:rPr lang="zh-CN" altLang="zh-CN" sz="1900" kern="0" dirty="0">
                <a:effectLst/>
                <a:latin typeface="等线" panose="02010600030101010101" pitchFamily="2" charset="-122"/>
                <a:ea typeface="宋体" panose="02010600030101010101" pitchFamily="2" charset="-122"/>
                <a:cs typeface="宋体" panose="02010600030101010101" pitchFamily="2" charset="-122"/>
              </a:rPr>
              <a:t>：</a:t>
            </a:r>
            <a:endParaRPr lang="zh-CN" altLang="zh-CN" sz="1900" kern="100" dirty="0">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l">
              <a:buSzPts val="1000"/>
              <a:buFont typeface="Courier New" panose="02070309020205020404" pitchFamily="49" charset="0"/>
              <a:buChar char="o"/>
              <a:tabLst>
                <a:tab pos="914400" algn="l"/>
              </a:tabLst>
            </a:pPr>
            <a:r>
              <a:rPr lang="zh-CN" altLang="zh-CN" sz="1900" kern="0" dirty="0">
                <a:effectLst/>
                <a:latin typeface="等线" panose="02010600030101010101" pitchFamily="2" charset="-122"/>
                <a:ea typeface="宋体" panose="02010600030101010101" pitchFamily="2" charset="-122"/>
                <a:cs typeface="宋体" panose="02010600030101010101" pitchFamily="2" charset="-122"/>
              </a:rPr>
              <a:t>考虑模拟</a:t>
            </a:r>
            <a:r>
              <a:rPr lang="en-US" altLang="zh-CN" sz="1900" kern="0" dirty="0">
                <a:effectLst/>
                <a:latin typeface="等线" panose="02010600030101010101" pitchFamily="2" charset="-122"/>
                <a:ea typeface="宋体" panose="02010600030101010101" pitchFamily="2" charset="-122"/>
                <a:cs typeface="宋体" panose="02010600030101010101" pitchFamily="2" charset="-122"/>
              </a:rPr>
              <a:t>HUD</a:t>
            </a:r>
            <a:r>
              <a:rPr lang="zh-CN" altLang="zh-CN" sz="1900" kern="0" dirty="0">
                <a:effectLst/>
                <a:latin typeface="等线" panose="02010600030101010101" pitchFamily="2" charset="-122"/>
                <a:ea typeface="宋体" panose="02010600030101010101" pitchFamily="2" charset="-122"/>
                <a:cs typeface="宋体" panose="02010600030101010101" pitchFamily="2" charset="-122"/>
              </a:rPr>
              <a:t>玻璃或屏幕上的轻微反射。这可以通过添加一个半透明的反射纹理来实现，使得</a:t>
            </a:r>
            <a:r>
              <a:rPr lang="en-US" altLang="zh-CN" sz="1900" kern="0" dirty="0">
                <a:effectLst/>
                <a:latin typeface="等线" panose="02010600030101010101" pitchFamily="2" charset="-122"/>
                <a:ea typeface="宋体" panose="02010600030101010101" pitchFamily="2" charset="-122"/>
                <a:cs typeface="宋体" panose="02010600030101010101" pitchFamily="2" charset="-122"/>
              </a:rPr>
              <a:t>HUD</a:t>
            </a:r>
            <a:r>
              <a:rPr lang="zh-CN" altLang="zh-CN" sz="1900" kern="0" dirty="0">
                <a:effectLst/>
                <a:latin typeface="等线" panose="02010600030101010101" pitchFamily="2" charset="-122"/>
                <a:ea typeface="宋体" panose="02010600030101010101" pitchFamily="2" charset="-122"/>
                <a:cs typeface="宋体" panose="02010600030101010101" pitchFamily="2" charset="-122"/>
              </a:rPr>
              <a:t>看起来好像是投影到一个真实的玻璃表面上的。</a:t>
            </a:r>
            <a:endParaRPr lang="zh-CN" altLang="zh-CN" sz="19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1900" b="1" kern="0" dirty="0">
                <a:solidFill>
                  <a:srgbClr val="FF0000"/>
                </a:solidFill>
                <a:effectLst/>
                <a:latin typeface="等线" panose="02010600030101010101" pitchFamily="2" charset="-122"/>
                <a:ea typeface="宋体" panose="02010600030101010101" pitchFamily="2" charset="-122"/>
                <a:cs typeface="宋体" panose="02010600030101010101" pitchFamily="2" charset="-122"/>
              </a:rPr>
              <a:t>透明度调整</a:t>
            </a:r>
            <a:r>
              <a:rPr lang="zh-CN" altLang="zh-CN" sz="1900" kern="0" dirty="0">
                <a:solidFill>
                  <a:srgbClr val="FF0000"/>
                </a:solidFill>
                <a:effectLst/>
                <a:latin typeface="等线" panose="02010600030101010101" pitchFamily="2" charset="-122"/>
                <a:ea typeface="宋体" panose="02010600030101010101" pitchFamily="2" charset="-122"/>
                <a:cs typeface="宋体" panose="02010600030101010101" pitchFamily="2" charset="-122"/>
              </a:rPr>
              <a:t>：</a:t>
            </a:r>
            <a:endParaRPr lang="zh-CN" altLang="zh-CN" sz="19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l">
              <a:buSzPts val="1000"/>
              <a:buFont typeface="Courier New" panose="02070309020205020404" pitchFamily="49" charset="0"/>
              <a:buChar char="o"/>
              <a:tabLst>
                <a:tab pos="914400" algn="l"/>
              </a:tabLst>
            </a:pPr>
            <a:r>
              <a:rPr lang="zh-CN" altLang="zh-CN" sz="1900" kern="0" dirty="0">
                <a:effectLst/>
                <a:latin typeface="等线" panose="02010600030101010101" pitchFamily="2" charset="-122"/>
                <a:ea typeface="宋体" panose="02010600030101010101" pitchFamily="2" charset="-122"/>
                <a:cs typeface="宋体" panose="02010600030101010101" pitchFamily="2" charset="-122"/>
              </a:rPr>
              <a:t>调整</a:t>
            </a:r>
            <a:r>
              <a:rPr lang="en-US" altLang="zh-CN" sz="1900" kern="0" dirty="0">
                <a:effectLst/>
                <a:latin typeface="等线" panose="02010600030101010101" pitchFamily="2" charset="-122"/>
                <a:ea typeface="宋体" panose="02010600030101010101" pitchFamily="2" charset="-122"/>
                <a:cs typeface="宋体" panose="02010600030101010101" pitchFamily="2" charset="-122"/>
              </a:rPr>
              <a:t>HUD</a:t>
            </a:r>
            <a:r>
              <a:rPr lang="zh-CN" altLang="zh-CN" sz="1900" kern="0" dirty="0">
                <a:effectLst/>
                <a:latin typeface="等线" panose="02010600030101010101" pitchFamily="2" charset="-122"/>
                <a:ea typeface="宋体" panose="02010600030101010101" pitchFamily="2" charset="-122"/>
                <a:cs typeface="宋体" panose="02010600030101010101" pitchFamily="2" charset="-122"/>
              </a:rPr>
              <a:t>的透明度，使其在背景上更为明显。这也模仿了真实</a:t>
            </a:r>
            <a:r>
              <a:rPr lang="en-US" altLang="zh-CN" sz="1900" kern="0" dirty="0">
                <a:effectLst/>
                <a:latin typeface="等线" panose="02010600030101010101" pitchFamily="2" charset="-122"/>
                <a:ea typeface="宋体" panose="02010600030101010101" pitchFamily="2" charset="-122"/>
                <a:cs typeface="宋体" panose="02010600030101010101" pitchFamily="2" charset="-122"/>
              </a:rPr>
              <a:t>HUD</a:t>
            </a:r>
            <a:r>
              <a:rPr lang="zh-CN" altLang="zh-CN" sz="1900" kern="0" dirty="0">
                <a:effectLst/>
                <a:latin typeface="等线" panose="02010600030101010101" pitchFamily="2" charset="-122"/>
                <a:ea typeface="宋体" panose="02010600030101010101" pitchFamily="2" charset="-122"/>
                <a:cs typeface="宋体" panose="02010600030101010101" pitchFamily="2" charset="-122"/>
              </a:rPr>
              <a:t>上的效果，其中信息是半透明的，但仍然很容易阅读。</a:t>
            </a:r>
            <a:endParaRPr lang="zh-CN" altLang="zh-CN" sz="19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1900" b="1" kern="0" dirty="0">
                <a:solidFill>
                  <a:srgbClr val="FF0000"/>
                </a:solidFill>
                <a:effectLst/>
                <a:latin typeface="等线" panose="02010600030101010101" pitchFamily="2" charset="-122"/>
                <a:ea typeface="宋体" panose="02010600030101010101" pitchFamily="2" charset="-122"/>
                <a:cs typeface="宋体" panose="02010600030101010101" pitchFamily="2" charset="-122"/>
              </a:rPr>
              <a:t>调整文本或图形的位置</a:t>
            </a:r>
            <a:r>
              <a:rPr lang="zh-CN" altLang="zh-CN" sz="1900" kern="0" dirty="0">
                <a:solidFill>
                  <a:srgbClr val="FF0000"/>
                </a:solidFill>
                <a:effectLst/>
                <a:latin typeface="等线" panose="02010600030101010101" pitchFamily="2" charset="-122"/>
                <a:ea typeface="宋体" panose="02010600030101010101" pitchFamily="2" charset="-122"/>
                <a:cs typeface="宋体" panose="02010600030101010101" pitchFamily="2" charset="-122"/>
              </a:rPr>
              <a:t>：</a:t>
            </a:r>
            <a:endParaRPr lang="zh-CN" altLang="zh-CN" sz="19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l">
              <a:buSzPts val="1000"/>
              <a:buFont typeface="Courier New" panose="02070309020205020404" pitchFamily="49" charset="0"/>
              <a:buChar char="o"/>
              <a:tabLst>
                <a:tab pos="914400" algn="l"/>
              </a:tabLst>
            </a:pPr>
            <a:r>
              <a:rPr lang="zh-CN" altLang="zh-CN" sz="1900" kern="0" dirty="0">
                <a:effectLst/>
                <a:latin typeface="等线" panose="02010600030101010101" pitchFamily="2" charset="-122"/>
                <a:ea typeface="宋体" panose="02010600030101010101" pitchFamily="2" charset="-122"/>
                <a:cs typeface="宋体" panose="02010600030101010101" pitchFamily="2" charset="-122"/>
              </a:rPr>
              <a:t>考虑将文本或图形略微提高或偏移，模仿其在玻璃或透明屏幕上的投影效果。</a:t>
            </a:r>
            <a:endParaRPr lang="zh-CN" altLang="zh-CN" sz="19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1900" b="1" kern="0" dirty="0">
                <a:solidFill>
                  <a:srgbClr val="FF0000"/>
                </a:solidFill>
                <a:effectLst/>
                <a:latin typeface="等线" panose="02010600030101010101" pitchFamily="2" charset="-122"/>
                <a:ea typeface="宋体" panose="02010600030101010101" pitchFamily="2" charset="-122"/>
                <a:cs typeface="宋体" panose="02010600030101010101" pitchFamily="2" charset="-122"/>
              </a:rPr>
              <a:t>使用外部光源</a:t>
            </a:r>
            <a:r>
              <a:rPr lang="zh-CN" altLang="zh-CN" sz="1900" kern="0" dirty="0">
                <a:solidFill>
                  <a:srgbClr val="FF0000"/>
                </a:solidFill>
                <a:effectLst/>
                <a:latin typeface="等线" panose="02010600030101010101" pitchFamily="2" charset="-122"/>
                <a:ea typeface="宋体" panose="02010600030101010101" pitchFamily="2" charset="-122"/>
                <a:cs typeface="宋体" panose="02010600030101010101" pitchFamily="2" charset="-122"/>
              </a:rPr>
              <a:t>：</a:t>
            </a:r>
            <a:endParaRPr lang="zh-CN" altLang="zh-CN" sz="19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l">
              <a:buSzPts val="1000"/>
              <a:buFont typeface="Courier New" panose="02070309020205020404" pitchFamily="49" charset="0"/>
              <a:buChar char="o"/>
              <a:tabLst>
                <a:tab pos="914400" algn="l"/>
              </a:tabLst>
            </a:pPr>
            <a:r>
              <a:rPr lang="zh-CN" altLang="zh-CN" sz="1900" kern="0" dirty="0">
                <a:effectLst/>
                <a:latin typeface="等线" panose="02010600030101010101" pitchFamily="2" charset="-122"/>
                <a:ea typeface="宋体" panose="02010600030101010101" pitchFamily="2" charset="-122"/>
                <a:cs typeface="宋体" panose="02010600030101010101" pitchFamily="2" charset="-122"/>
              </a:rPr>
              <a:t>如果</a:t>
            </a:r>
            <a:r>
              <a:rPr lang="en-US" altLang="zh-CN" sz="1900" kern="0" dirty="0" err="1">
                <a:effectLst/>
                <a:latin typeface="等线" panose="02010600030101010101" pitchFamily="2" charset="-122"/>
                <a:ea typeface="宋体" panose="02010600030101010101" pitchFamily="2" charset="-122"/>
                <a:cs typeface="宋体" panose="02010600030101010101" pitchFamily="2" charset="-122"/>
              </a:rPr>
              <a:t>Webots</a:t>
            </a:r>
            <a:r>
              <a:rPr lang="zh-CN" altLang="zh-CN" sz="1900" kern="0" dirty="0">
                <a:effectLst/>
                <a:latin typeface="等线" panose="02010600030101010101" pitchFamily="2" charset="-122"/>
                <a:ea typeface="宋体" panose="02010600030101010101" pitchFamily="2" charset="-122"/>
                <a:cs typeface="宋体" panose="02010600030101010101" pitchFamily="2" charset="-122"/>
              </a:rPr>
              <a:t>支持，考虑添加一个光源模拟</a:t>
            </a:r>
            <a:r>
              <a:rPr lang="en-US" altLang="zh-CN" sz="1900" kern="0" dirty="0">
                <a:effectLst/>
                <a:latin typeface="等线" panose="02010600030101010101" pitchFamily="2" charset="-122"/>
                <a:ea typeface="宋体" panose="02010600030101010101" pitchFamily="2" charset="-122"/>
                <a:cs typeface="宋体" panose="02010600030101010101" pitchFamily="2" charset="-122"/>
              </a:rPr>
              <a:t>HUD</a:t>
            </a:r>
            <a:r>
              <a:rPr lang="zh-CN" altLang="zh-CN" sz="1900" kern="0" dirty="0">
                <a:effectLst/>
                <a:latin typeface="等线" panose="02010600030101010101" pitchFamily="2" charset="-122"/>
                <a:ea typeface="宋体" panose="02010600030101010101" pitchFamily="2" charset="-122"/>
                <a:cs typeface="宋体" panose="02010600030101010101" pitchFamily="2" charset="-122"/>
              </a:rPr>
              <a:t>的投影设备。这样，当玩家或观众查看</a:t>
            </a:r>
            <a:r>
              <a:rPr lang="en-US" altLang="zh-CN" sz="1900" kern="0" dirty="0">
                <a:effectLst/>
                <a:latin typeface="等线" panose="02010600030101010101" pitchFamily="2" charset="-122"/>
                <a:ea typeface="宋体" panose="02010600030101010101" pitchFamily="2" charset="-122"/>
                <a:cs typeface="宋体" panose="02010600030101010101" pitchFamily="2" charset="-122"/>
              </a:rPr>
              <a:t>HUD</a:t>
            </a:r>
            <a:r>
              <a:rPr lang="zh-CN" altLang="zh-CN" sz="1900" kern="0" dirty="0">
                <a:effectLst/>
                <a:latin typeface="等线" panose="02010600030101010101" pitchFamily="2" charset="-122"/>
                <a:ea typeface="宋体" panose="02010600030101010101" pitchFamily="2" charset="-122"/>
                <a:cs typeface="宋体" panose="02010600030101010101" pitchFamily="2" charset="-122"/>
              </a:rPr>
              <a:t>时，他们可以看到与光源相关的视觉提示。</a:t>
            </a:r>
            <a:endParaRPr lang="zh-CN" altLang="zh-CN" sz="19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518959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3B5FE3-E5E5-4564-840F-F4FD1A6D2AE7}"/>
              </a:ext>
            </a:extLst>
          </p:cNvPr>
          <p:cNvSpPr>
            <a:spLocks noGrp="1"/>
          </p:cNvSpPr>
          <p:nvPr>
            <p:ph type="title"/>
          </p:nvPr>
        </p:nvSpPr>
        <p:spPr/>
        <p:txBody>
          <a:bodyPr/>
          <a:lstStyle/>
          <a:p>
            <a:r>
              <a:rPr lang="zh-CN" altLang="en-US" b="1" dirty="0"/>
              <a:t>车载视觉辅助系统</a:t>
            </a:r>
          </a:p>
        </p:txBody>
      </p:sp>
      <p:sp>
        <p:nvSpPr>
          <p:cNvPr id="3" name="内容占位符 2">
            <a:extLst>
              <a:ext uri="{FF2B5EF4-FFF2-40B4-BE49-F238E27FC236}">
                <a16:creationId xmlns:a16="http://schemas.microsoft.com/office/drawing/2014/main" id="{3BB038D3-4F7B-4D7E-8405-772AA8C1E565}"/>
              </a:ext>
            </a:extLst>
          </p:cNvPr>
          <p:cNvSpPr>
            <a:spLocks noGrp="1"/>
          </p:cNvSpPr>
          <p:nvPr>
            <p:ph idx="1"/>
          </p:nvPr>
        </p:nvSpPr>
        <p:spPr/>
        <p:txBody>
          <a:bodyPr/>
          <a:lstStyle/>
          <a:p>
            <a:r>
              <a:rPr lang="zh-CN" altLang="en-US" dirty="0"/>
              <a:t>车载视觉辅助系统是基于</a:t>
            </a:r>
            <a:r>
              <a:rPr lang="zh-CN" altLang="en-US" b="1" dirty="0"/>
              <a:t>提高驾驶员的视觉范围，消除驾驶盲区，缩短视 觉干扰时间的一个增加道路交通安全的技术手段</a:t>
            </a:r>
            <a:r>
              <a:rPr lang="zh-CN" altLang="en-US" dirty="0"/>
              <a:t>。本文研究的车载视觉辅助系统即</a:t>
            </a:r>
            <a:r>
              <a:rPr lang="zh-CN" altLang="en-US" dirty="0">
                <a:solidFill>
                  <a:srgbClr val="FF0000"/>
                </a:solidFill>
              </a:rPr>
              <a:t>抬头显示器</a:t>
            </a:r>
            <a:r>
              <a:rPr lang="en-US" altLang="zh-CN" dirty="0">
                <a:solidFill>
                  <a:srgbClr val="FF0000"/>
                </a:solidFill>
              </a:rPr>
              <a:t>(HUD)</a:t>
            </a:r>
            <a:r>
              <a:rPr lang="zh-CN" altLang="en-US" dirty="0"/>
              <a:t>系统，主要作用即驾驶环境的视觉增强及其视觉信息的扩展。 </a:t>
            </a:r>
          </a:p>
        </p:txBody>
      </p:sp>
    </p:spTree>
    <p:extLst>
      <p:ext uri="{BB962C8B-B14F-4D97-AF65-F5344CB8AC3E}">
        <p14:creationId xmlns:p14="http://schemas.microsoft.com/office/powerpoint/2010/main" val="19987127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39565F1-D9F7-45F8-B5F2-EF86C628CF84}"/>
              </a:ext>
            </a:extLst>
          </p:cNvPr>
          <p:cNvSpPr>
            <a:spLocks noGrp="1"/>
          </p:cNvSpPr>
          <p:nvPr>
            <p:ph idx="1"/>
          </p:nvPr>
        </p:nvSpPr>
        <p:spPr>
          <a:xfrm>
            <a:off x="838200" y="1825624"/>
            <a:ext cx="10515600" cy="4900295"/>
          </a:xfrm>
        </p:spPr>
        <p:txBody>
          <a:bodyPr>
            <a:normAutofit fontScale="92500" lnSpcReduction="20000"/>
          </a:bodyPr>
          <a:lstStyle/>
          <a:p>
            <a:pPr marL="342900" lvl="0" indent="-342900" algn="l">
              <a:buFont typeface="+mj-lt"/>
              <a:buAutoNum type="arabicPeriod"/>
              <a:tabLst>
                <a:tab pos="457200" algn="l"/>
              </a:tabLst>
            </a:pPr>
            <a:r>
              <a:rPr lang="zh-CN" altLang="zh-CN" sz="1600" b="1" kern="0" dirty="0">
                <a:solidFill>
                  <a:srgbClr val="FF0000"/>
                </a:solidFill>
                <a:effectLst/>
                <a:latin typeface="等线" panose="02010600030101010101" pitchFamily="2" charset="-122"/>
                <a:ea typeface="宋体" panose="02010600030101010101" pitchFamily="2" charset="-122"/>
                <a:cs typeface="宋体" panose="02010600030101010101" pitchFamily="2" charset="-122"/>
              </a:rPr>
              <a:t>优化字体选择</a:t>
            </a:r>
            <a:r>
              <a:rPr lang="zh-CN" altLang="zh-CN" sz="1600" kern="0" dirty="0">
                <a:solidFill>
                  <a:srgbClr val="FF0000"/>
                </a:solidFill>
                <a:effectLst/>
                <a:latin typeface="等线" panose="02010600030101010101" pitchFamily="2" charset="-122"/>
                <a:ea typeface="宋体" panose="02010600030101010101" pitchFamily="2" charset="-122"/>
                <a:cs typeface="宋体" panose="02010600030101010101" pitchFamily="2" charset="-122"/>
              </a:rPr>
              <a:t>：</a:t>
            </a:r>
            <a:endParaRPr lang="zh-CN" altLang="zh-CN" sz="16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l">
              <a:buSzPts val="1000"/>
              <a:buFont typeface="Courier New" panose="02070309020205020404" pitchFamily="49" charset="0"/>
              <a:buChar char="o"/>
              <a:tabLst>
                <a:tab pos="914400" algn="l"/>
              </a:tabLst>
            </a:pPr>
            <a:r>
              <a:rPr lang="zh-CN" altLang="zh-CN" sz="1600" kern="0" dirty="0">
                <a:effectLst/>
                <a:latin typeface="等线" panose="02010600030101010101" pitchFamily="2" charset="-122"/>
                <a:ea typeface="宋体" panose="02010600030101010101" pitchFamily="2" charset="-122"/>
                <a:cs typeface="宋体" panose="02010600030101010101" pitchFamily="2" charset="-122"/>
              </a:rPr>
              <a:t>使用前面提到的像素字体，特别是那些为低分辨率屏幕设计的字体。这些字体在小尺寸下表现良好，并且通常数字和字母的线条都很清晰。</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l">
              <a:buSzPts val="1000"/>
              <a:buFont typeface="Courier New" panose="02070309020205020404" pitchFamily="49" charset="0"/>
              <a:buChar char="o"/>
              <a:tabLst>
                <a:tab pos="914400" algn="l"/>
              </a:tabLst>
            </a:pPr>
            <a:r>
              <a:rPr lang="zh-CN" altLang="zh-CN" sz="1600" kern="0" dirty="0">
                <a:effectLst/>
                <a:latin typeface="等线" panose="02010600030101010101" pitchFamily="2" charset="-122"/>
                <a:ea typeface="宋体" panose="02010600030101010101" pitchFamily="2" charset="-122"/>
                <a:cs typeface="宋体" panose="02010600030101010101" pitchFamily="2" charset="-122"/>
              </a:rPr>
              <a:t>在选择字体时，尝试不同的字体大小和风格，直到找到最适合你</a:t>
            </a:r>
            <a:r>
              <a:rPr lang="en-US" altLang="zh-CN" sz="1600" kern="0" dirty="0">
                <a:effectLst/>
                <a:latin typeface="等线" panose="02010600030101010101" pitchFamily="2" charset="-122"/>
                <a:ea typeface="宋体" panose="02010600030101010101" pitchFamily="2" charset="-122"/>
                <a:cs typeface="宋体" panose="02010600030101010101" pitchFamily="2" charset="-122"/>
              </a:rPr>
              <a:t>HUD</a:t>
            </a:r>
            <a:r>
              <a:rPr lang="zh-CN" altLang="zh-CN" sz="1600" kern="0" dirty="0">
                <a:effectLst/>
                <a:latin typeface="等线" panose="02010600030101010101" pitchFamily="2" charset="-122"/>
                <a:ea typeface="宋体" panose="02010600030101010101" pitchFamily="2" charset="-122"/>
                <a:cs typeface="宋体" panose="02010600030101010101" pitchFamily="2" charset="-122"/>
              </a:rPr>
              <a:t>的那一个。</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1600" b="1" kern="0" dirty="0">
                <a:solidFill>
                  <a:srgbClr val="FF0000"/>
                </a:solidFill>
                <a:effectLst/>
                <a:latin typeface="等线" panose="02010600030101010101" pitchFamily="2" charset="-122"/>
                <a:ea typeface="宋体" panose="02010600030101010101" pitchFamily="2" charset="-122"/>
                <a:cs typeface="宋体" panose="02010600030101010101" pitchFamily="2" charset="-122"/>
              </a:rPr>
              <a:t>动态调整文本大小</a:t>
            </a:r>
            <a:r>
              <a:rPr lang="zh-CN" altLang="zh-CN" sz="1600" kern="0" dirty="0">
                <a:solidFill>
                  <a:srgbClr val="FF0000"/>
                </a:solidFill>
                <a:effectLst/>
                <a:latin typeface="等线" panose="02010600030101010101" pitchFamily="2" charset="-122"/>
                <a:ea typeface="宋体" panose="02010600030101010101" pitchFamily="2" charset="-122"/>
                <a:cs typeface="宋体" panose="02010600030101010101" pitchFamily="2" charset="-122"/>
              </a:rPr>
              <a:t>：</a:t>
            </a:r>
            <a:endParaRPr lang="zh-CN" altLang="zh-CN" sz="16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l">
              <a:buSzPts val="1000"/>
              <a:buFont typeface="Courier New" panose="02070309020205020404" pitchFamily="49" charset="0"/>
              <a:buChar char="o"/>
              <a:tabLst>
                <a:tab pos="914400" algn="l"/>
              </a:tabLst>
            </a:pPr>
            <a:r>
              <a:rPr lang="zh-CN" altLang="zh-CN" sz="1600" kern="0" dirty="0">
                <a:effectLst/>
                <a:latin typeface="等线" panose="02010600030101010101" pitchFamily="2" charset="-122"/>
                <a:ea typeface="宋体" panose="02010600030101010101" pitchFamily="2" charset="-122"/>
                <a:cs typeface="宋体" panose="02010600030101010101" pitchFamily="2" charset="-122"/>
              </a:rPr>
              <a:t>根据</a:t>
            </a:r>
            <a:r>
              <a:rPr lang="en-US" altLang="zh-CN" sz="1600" kern="0" dirty="0">
                <a:effectLst/>
                <a:latin typeface="等线" panose="02010600030101010101" pitchFamily="2" charset="-122"/>
                <a:ea typeface="宋体" panose="02010600030101010101" pitchFamily="2" charset="-122"/>
                <a:cs typeface="宋体" panose="02010600030101010101" pitchFamily="2" charset="-122"/>
              </a:rPr>
              <a:t>HUD</a:t>
            </a:r>
            <a:r>
              <a:rPr lang="zh-CN" altLang="zh-CN" sz="1600" kern="0" dirty="0">
                <a:effectLst/>
                <a:latin typeface="等线" panose="02010600030101010101" pitchFamily="2" charset="-122"/>
                <a:ea typeface="宋体" panose="02010600030101010101" pitchFamily="2" charset="-122"/>
                <a:cs typeface="宋体" panose="02010600030101010101" pitchFamily="2" charset="-122"/>
              </a:rPr>
              <a:t>显示的内容和重要性，可以动态调整文本的大小，确保关键信息（如速度）始终清晰可见。</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l">
              <a:buSzPts val="1000"/>
              <a:buFont typeface="Courier New" panose="02070309020205020404" pitchFamily="49" charset="0"/>
              <a:buChar char="o"/>
              <a:tabLst>
                <a:tab pos="914400" algn="l"/>
              </a:tabLst>
            </a:pPr>
            <a:r>
              <a:rPr lang="zh-CN" altLang="zh-CN" sz="1600" kern="0" dirty="0">
                <a:effectLst/>
                <a:latin typeface="等线" panose="02010600030101010101" pitchFamily="2" charset="-122"/>
                <a:ea typeface="宋体" panose="02010600030101010101" pitchFamily="2" charset="-122"/>
                <a:cs typeface="宋体" panose="02010600030101010101" pitchFamily="2" charset="-122"/>
              </a:rPr>
              <a:t>可以考虑实现一个算法，它会根据速度值的长度来调整字体大小，确保数字始终在</a:t>
            </a:r>
            <a:r>
              <a:rPr lang="en-US" altLang="zh-CN" sz="1600" kern="0" dirty="0">
                <a:effectLst/>
                <a:latin typeface="等线" panose="02010600030101010101" pitchFamily="2" charset="-122"/>
                <a:ea typeface="宋体" panose="02010600030101010101" pitchFamily="2" charset="-122"/>
                <a:cs typeface="宋体" panose="02010600030101010101" pitchFamily="2" charset="-122"/>
              </a:rPr>
              <a:t>HUD</a:t>
            </a:r>
            <a:r>
              <a:rPr lang="zh-CN" altLang="zh-CN" sz="1600" kern="0" dirty="0">
                <a:effectLst/>
                <a:latin typeface="等线" panose="02010600030101010101" pitchFamily="2" charset="-122"/>
                <a:ea typeface="宋体" panose="02010600030101010101" pitchFamily="2" charset="-122"/>
                <a:cs typeface="宋体" panose="02010600030101010101" pitchFamily="2" charset="-122"/>
              </a:rPr>
              <a:t>上完整显示。</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1600" b="1" kern="0" dirty="0">
                <a:solidFill>
                  <a:srgbClr val="FF0000"/>
                </a:solidFill>
                <a:effectLst/>
                <a:latin typeface="等线" panose="02010600030101010101" pitchFamily="2" charset="-122"/>
                <a:ea typeface="宋体" panose="02010600030101010101" pitchFamily="2" charset="-122"/>
                <a:cs typeface="宋体" panose="02010600030101010101" pitchFamily="2" charset="-122"/>
              </a:rPr>
              <a:t>使用文本背景</a:t>
            </a:r>
            <a:r>
              <a:rPr lang="zh-CN" altLang="zh-CN" sz="1600" kern="0" dirty="0">
                <a:solidFill>
                  <a:srgbClr val="FF0000"/>
                </a:solidFill>
                <a:effectLst/>
                <a:latin typeface="等线" panose="02010600030101010101" pitchFamily="2" charset="-122"/>
                <a:ea typeface="宋体" panose="02010600030101010101" pitchFamily="2" charset="-122"/>
                <a:cs typeface="宋体" panose="02010600030101010101" pitchFamily="2" charset="-122"/>
              </a:rPr>
              <a:t>：</a:t>
            </a:r>
            <a:endParaRPr lang="zh-CN" altLang="zh-CN" sz="16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l">
              <a:buSzPts val="1000"/>
              <a:buFont typeface="Courier New" panose="02070309020205020404" pitchFamily="49" charset="0"/>
              <a:buChar char="o"/>
              <a:tabLst>
                <a:tab pos="914400" algn="l"/>
              </a:tabLst>
            </a:pPr>
            <a:r>
              <a:rPr lang="zh-CN" altLang="zh-CN" sz="1600" kern="0" dirty="0">
                <a:effectLst/>
                <a:latin typeface="等线" panose="02010600030101010101" pitchFamily="2" charset="-122"/>
                <a:ea typeface="宋体" panose="02010600030101010101" pitchFamily="2" charset="-122"/>
                <a:cs typeface="宋体" panose="02010600030101010101" pitchFamily="2" charset="-122"/>
              </a:rPr>
              <a:t>如果文本在</a:t>
            </a:r>
            <a:r>
              <a:rPr lang="en-US" altLang="zh-CN" sz="1600" kern="0" dirty="0">
                <a:effectLst/>
                <a:latin typeface="等线" panose="02010600030101010101" pitchFamily="2" charset="-122"/>
                <a:ea typeface="宋体" panose="02010600030101010101" pitchFamily="2" charset="-122"/>
                <a:cs typeface="宋体" panose="02010600030101010101" pitchFamily="2" charset="-122"/>
              </a:rPr>
              <a:t>HUD</a:t>
            </a:r>
            <a:r>
              <a:rPr lang="zh-CN" altLang="zh-CN" sz="1600" kern="0" dirty="0">
                <a:effectLst/>
                <a:latin typeface="等线" panose="02010600030101010101" pitchFamily="2" charset="-122"/>
                <a:ea typeface="宋体" panose="02010600030101010101" pitchFamily="2" charset="-122"/>
                <a:cs typeface="宋体" panose="02010600030101010101" pitchFamily="2" charset="-122"/>
              </a:rPr>
              <a:t>上难以辨认，可以为其添加一个半透明的背景。这样即使文本很小，背景可以提高其对比度，使其更易读。</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l">
              <a:buSzPts val="1000"/>
              <a:buFont typeface="Courier New" panose="02070309020205020404" pitchFamily="49" charset="0"/>
              <a:buChar char="o"/>
              <a:tabLst>
                <a:tab pos="914400" algn="l"/>
              </a:tabLst>
            </a:pPr>
            <a:r>
              <a:rPr lang="zh-CN" altLang="zh-CN" sz="1600" kern="0" dirty="0">
                <a:effectLst/>
                <a:latin typeface="等线" panose="02010600030101010101" pitchFamily="2" charset="-122"/>
                <a:ea typeface="宋体" panose="02010600030101010101" pitchFamily="2" charset="-122"/>
                <a:cs typeface="宋体" panose="02010600030101010101" pitchFamily="2" charset="-122"/>
              </a:rPr>
              <a:t>在你的代码中，你已经添加了文本的背景矩形，这是一个很好的方法。也可以考虑增加背景的不透明度，使其更加突出。</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1600" b="1" kern="0" dirty="0">
                <a:effectLst/>
                <a:latin typeface="等线" panose="02010600030101010101" pitchFamily="2" charset="-122"/>
                <a:ea typeface="宋体" panose="02010600030101010101" pitchFamily="2" charset="-122"/>
                <a:cs typeface="宋体" panose="02010600030101010101" pitchFamily="2" charset="-122"/>
              </a:rPr>
              <a:t>自定义像素艺术字体</a:t>
            </a:r>
            <a:r>
              <a:rPr lang="zh-CN" altLang="zh-CN" sz="1600" kern="0" dirty="0">
                <a:effectLst/>
                <a:latin typeface="等线" panose="02010600030101010101" pitchFamily="2" charset="-122"/>
                <a:ea typeface="宋体" panose="02010600030101010101" pitchFamily="2" charset="-122"/>
                <a:cs typeface="宋体" panose="02010600030101010101" pitchFamily="2" charset="-122"/>
              </a:rPr>
              <a:t>：</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l">
              <a:buSzPts val="1000"/>
              <a:buFont typeface="Courier New" panose="02070309020205020404" pitchFamily="49" charset="0"/>
              <a:buChar char="o"/>
              <a:tabLst>
                <a:tab pos="914400" algn="l"/>
              </a:tabLst>
            </a:pPr>
            <a:r>
              <a:rPr lang="zh-CN" altLang="zh-CN" sz="1600" kern="0" dirty="0">
                <a:effectLst/>
                <a:latin typeface="等线" panose="02010600030101010101" pitchFamily="2" charset="-122"/>
                <a:ea typeface="宋体" panose="02010600030101010101" pitchFamily="2" charset="-122"/>
                <a:cs typeface="宋体" panose="02010600030101010101" pitchFamily="2" charset="-122"/>
              </a:rPr>
              <a:t>如果现有的字体都不能满足需求，可以使用像 </a:t>
            </a:r>
            <a:r>
              <a:rPr lang="en-US" altLang="zh-CN" sz="1600" u="sng" kern="0" dirty="0">
                <a:solidFill>
                  <a:srgbClr val="0000FF"/>
                </a:solidFill>
                <a:effectLst/>
                <a:latin typeface="宋体" panose="02010600030101010101" pitchFamily="2" charset="-122"/>
                <a:ea typeface="等线" panose="02010600030101010101" pitchFamily="2" charset="-122"/>
                <a:cs typeface="宋体" panose="02010600030101010101" pitchFamily="2" charset="-122"/>
                <a:hlinkClick r:id="rId2"/>
              </a:rPr>
              <a:t>BitFontMaker2</a:t>
            </a:r>
            <a:r>
              <a:rPr lang="en-US" altLang="zh-CN" sz="1600" kern="0" dirty="0">
                <a:effectLst/>
                <a:latin typeface="宋体" panose="02010600030101010101" pitchFamily="2" charset="-122"/>
                <a:ea typeface="等线" panose="02010600030101010101" pitchFamily="2" charset="-122"/>
                <a:cs typeface="宋体" panose="02010600030101010101" pitchFamily="2" charset="-122"/>
              </a:rPr>
              <a:t> </a:t>
            </a:r>
            <a:r>
              <a:rPr lang="zh-CN" altLang="zh-CN" sz="1600" kern="0" dirty="0">
                <a:effectLst/>
                <a:latin typeface="等线" panose="02010600030101010101" pitchFamily="2" charset="-122"/>
                <a:ea typeface="宋体" panose="02010600030101010101" pitchFamily="2" charset="-122"/>
                <a:cs typeface="宋体" panose="02010600030101010101" pitchFamily="2" charset="-122"/>
              </a:rPr>
              <a:t>这样的工具来创建自己的像素字体。这样你可以完全控制每个数字和字母的设计，确保它们在</a:t>
            </a:r>
            <a:r>
              <a:rPr lang="en-US" altLang="zh-CN" sz="1600" kern="0" dirty="0">
                <a:effectLst/>
                <a:latin typeface="等线" panose="02010600030101010101" pitchFamily="2" charset="-122"/>
                <a:ea typeface="宋体" panose="02010600030101010101" pitchFamily="2" charset="-122"/>
                <a:cs typeface="宋体" panose="02010600030101010101" pitchFamily="2" charset="-122"/>
              </a:rPr>
              <a:t>HUD</a:t>
            </a:r>
            <a:r>
              <a:rPr lang="zh-CN" altLang="zh-CN" sz="1600" kern="0" dirty="0">
                <a:effectLst/>
                <a:latin typeface="等线" panose="02010600030101010101" pitchFamily="2" charset="-122"/>
                <a:ea typeface="宋体" panose="02010600030101010101" pitchFamily="2" charset="-122"/>
                <a:cs typeface="宋体" panose="02010600030101010101" pitchFamily="2" charset="-122"/>
              </a:rPr>
              <a:t>上清晰可见。</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1600" b="1" kern="0" dirty="0">
                <a:effectLst/>
                <a:latin typeface="等线" panose="02010600030101010101" pitchFamily="2" charset="-122"/>
                <a:ea typeface="宋体" panose="02010600030101010101" pitchFamily="2" charset="-122"/>
                <a:cs typeface="宋体" panose="02010600030101010101" pitchFamily="2" charset="-122"/>
              </a:rPr>
              <a:t>使用</a:t>
            </a:r>
            <a:r>
              <a:rPr lang="en-US" altLang="zh-CN" sz="1600" b="1" kern="0" dirty="0" err="1">
                <a:effectLst/>
                <a:latin typeface="等线" panose="02010600030101010101" pitchFamily="2" charset="-122"/>
                <a:ea typeface="宋体" panose="02010600030101010101" pitchFamily="2" charset="-122"/>
                <a:cs typeface="宋体" panose="02010600030101010101" pitchFamily="2" charset="-122"/>
              </a:rPr>
              <a:t>Webots</a:t>
            </a:r>
            <a:r>
              <a:rPr lang="zh-CN" altLang="zh-CN" sz="1600" b="1" kern="0" dirty="0">
                <a:effectLst/>
                <a:latin typeface="等线" panose="02010600030101010101" pitchFamily="2" charset="-122"/>
                <a:ea typeface="宋体" panose="02010600030101010101" pitchFamily="2" charset="-122"/>
                <a:cs typeface="宋体" panose="02010600030101010101" pitchFamily="2" charset="-122"/>
              </a:rPr>
              <a:t>自带的文本渲染工具</a:t>
            </a:r>
            <a:r>
              <a:rPr lang="zh-CN" altLang="zh-CN" sz="1600" kern="0" dirty="0">
                <a:effectLst/>
                <a:latin typeface="等线" panose="02010600030101010101" pitchFamily="2" charset="-122"/>
                <a:ea typeface="宋体" panose="02010600030101010101" pitchFamily="2" charset="-122"/>
                <a:cs typeface="宋体" panose="02010600030101010101" pitchFamily="2" charset="-122"/>
              </a:rPr>
              <a:t>（如果有的话）：</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l">
              <a:buSzPts val="1000"/>
              <a:buFont typeface="Courier New" panose="02070309020205020404" pitchFamily="49" charset="0"/>
              <a:buChar char="o"/>
              <a:tabLst>
                <a:tab pos="914400" algn="l"/>
              </a:tabLst>
            </a:pPr>
            <a:r>
              <a:rPr lang="zh-CN" altLang="zh-CN" sz="1600" kern="0" dirty="0">
                <a:effectLst/>
                <a:latin typeface="等线" panose="02010600030101010101" pitchFamily="2" charset="-122"/>
                <a:ea typeface="宋体" panose="02010600030101010101" pitchFamily="2" charset="-122"/>
                <a:cs typeface="宋体" panose="02010600030101010101" pitchFamily="2" charset="-122"/>
              </a:rPr>
              <a:t>检查</a:t>
            </a:r>
            <a:r>
              <a:rPr lang="en-US" altLang="zh-CN" sz="1600" kern="0" dirty="0" err="1">
                <a:effectLst/>
                <a:latin typeface="等线" panose="02010600030101010101" pitchFamily="2" charset="-122"/>
                <a:ea typeface="宋体" panose="02010600030101010101" pitchFamily="2" charset="-122"/>
                <a:cs typeface="宋体" panose="02010600030101010101" pitchFamily="2" charset="-122"/>
              </a:rPr>
              <a:t>Webots</a:t>
            </a:r>
            <a:r>
              <a:rPr lang="zh-CN" altLang="zh-CN" sz="1600" kern="0" dirty="0">
                <a:effectLst/>
                <a:latin typeface="等线" panose="02010600030101010101" pitchFamily="2" charset="-122"/>
                <a:ea typeface="宋体" panose="02010600030101010101" pitchFamily="2" charset="-122"/>
                <a:cs typeface="宋体" panose="02010600030101010101" pitchFamily="2" charset="-122"/>
              </a:rPr>
              <a:t>是否提供了内置的文本渲染或显示工具。这些工具可能经过优化，专为</a:t>
            </a:r>
            <a:r>
              <a:rPr lang="en-US" altLang="zh-CN" sz="1600" kern="0" dirty="0" err="1">
                <a:effectLst/>
                <a:latin typeface="等线" panose="02010600030101010101" pitchFamily="2" charset="-122"/>
                <a:ea typeface="宋体" panose="02010600030101010101" pitchFamily="2" charset="-122"/>
                <a:cs typeface="宋体" panose="02010600030101010101" pitchFamily="2" charset="-122"/>
              </a:rPr>
              <a:t>Webots</a:t>
            </a:r>
            <a:r>
              <a:rPr lang="zh-CN" altLang="zh-CN" sz="1600" kern="0" dirty="0">
                <a:effectLst/>
                <a:latin typeface="等线" panose="02010600030101010101" pitchFamily="2" charset="-122"/>
                <a:ea typeface="宋体" panose="02010600030101010101" pitchFamily="2" charset="-122"/>
                <a:cs typeface="宋体" panose="02010600030101010101" pitchFamily="2" charset="-122"/>
              </a:rPr>
              <a:t>环境设计，可能比</a:t>
            </a:r>
            <a:r>
              <a:rPr lang="en-US" altLang="zh-CN" sz="1600" kern="0" dirty="0">
                <a:effectLst/>
                <a:latin typeface="等线" panose="02010600030101010101" pitchFamily="2" charset="-122"/>
                <a:ea typeface="宋体" panose="02010600030101010101" pitchFamily="2" charset="-122"/>
                <a:cs typeface="宋体" panose="02010600030101010101" pitchFamily="2" charset="-122"/>
              </a:rPr>
              <a:t>PIL</a:t>
            </a:r>
            <a:r>
              <a:rPr lang="zh-CN" altLang="zh-CN" sz="1600" kern="0" dirty="0">
                <a:effectLst/>
                <a:latin typeface="等线" panose="02010600030101010101" pitchFamily="2" charset="-122"/>
                <a:ea typeface="宋体" panose="02010600030101010101" pitchFamily="2" charset="-122"/>
                <a:cs typeface="宋体" panose="02010600030101010101" pitchFamily="2" charset="-122"/>
              </a:rPr>
              <a:t>提供的渲染方法效果更好。</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1600" b="1" kern="0" dirty="0">
                <a:solidFill>
                  <a:srgbClr val="FF0000"/>
                </a:solidFill>
                <a:effectLst/>
                <a:latin typeface="等线" panose="02010600030101010101" pitchFamily="2" charset="-122"/>
                <a:ea typeface="宋体" panose="02010600030101010101" pitchFamily="2" charset="-122"/>
                <a:cs typeface="宋体" panose="02010600030101010101" pitchFamily="2" charset="-122"/>
              </a:rPr>
              <a:t>增加</a:t>
            </a:r>
            <a:r>
              <a:rPr lang="en-US" altLang="zh-CN" sz="1600" b="1" kern="0" dirty="0">
                <a:solidFill>
                  <a:srgbClr val="FF0000"/>
                </a:solidFill>
                <a:effectLst/>
                <a:latin typeface="等线" panose="02010600030101010101" pitchFamily="2" charset="-122"/>
                <a:ea typeface="宋体" panose="02010600030101010101" pitchFamily="2" charset="-122"/>
                <a:cs typeface="宋体" panose="02010600030101010101" pitchFamily="2" charset="-122"/>
              </a:rPr>
              <a:t>HUD</a:t>
            </a:r>
            <a:r>
              <a:rPr lang="zh-CN" altLang="zh-CN" sz="1600" b="1" kern="0" dirty="0">
                <a:solidFill>
                  <a:srgbClr val="FF0000"/>
                </a:solidFill>
                <a:effectLst/>
                <a:latin typeface="等线" panose="02010600030101010101" pitchFamily="2" charset="-122"/>
                <a:ea typeface="宋体" panose="02010600030101010101" pitchFamily="2" charset="-122"/>
                <a:cs typeface="宋体" panose="02010600030101010101" pitchFamily="2" charset="-122"/>
              </a:rPr>
              <a:t>的分辨率</a:t>
            </a:r>
            <a:r>
              <a:rPr lang="zh-CN" altLang="zh-CN" sz="1600" kern="0" dirty="0">
                <a:solidFill>
                  <a:srgbClr val="FF0000"/>
                </a:solidFill>
                <a:effectLst/>
                <a:latin typeface="等线" panose="02010600030101010101" pitchFamily="2" charset="-122"/>
                <a:ea typeface="宋体" panose="02010600030101010101" pitchFamily="2" charset="-122"/>
                <a:cs typeface="宋体" panose="02010600030101010101" pitchFamily="2" charset="-122"/>
              </a:rPr>
              <a:t>：</a:t>
            </a:r>
            <a:endParaRPr lang="zh-CN" altLang="zh-CN" sz="16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l">
              <a:buSzPts val="1000"/>
              <a:buFont typeface="Courier New" panose="02070309020205020404" pitchFamily="49" charset="0"/>
              <a:buChar char="o"/>
              <a:tabLst>
                <a:tab pos="914400" algn="l"/>
              </a:tabLst>
            </a:pPr>
            <a:r>
              <a:rPr lang="zh-CN" altLang="zh-CN" sz="1600" kern="0" dirty="0">
                <a:effectLst/>
                <a:latin typeface="等线" panose="02010600030101010101" pitchFamily="2" charset="-122"/>
                <a:ea typeface="宋体" panose="02010600030101010101" pitchFamily="2" charset="-122"/>
                <a:cs typeface="宋体" panose="02010600030101010101" pitchFamily="2" charset="-122"/>
              </a:rPr>
              <a:t>虽然这可能不是首选的解决方案，但如果你的应用程序或场景允许，可以考虑稍微增加</a:t>
            </a:r>
            <a:r>
              <a:rPr lang="en-US" altLang="zh-CN" sz="1600" kern="0" dirty="0">
                <a:effectLst/>
                <a:latin typeface="等线" panose="02010600030101010101" pitchFamily="2" charset="-122"/>
                <a:ea typeface="宋体" panose="02010600030101010101" pitchFamily="2" charset="-122"/>
                <a:cs typeface="宋体" panose="02010600030101010101" pitchFamily="2" charset="-122"/>
              </a:rPr>
              <a:t>HUD</a:t>
            </a:r>
            <a:r>
              <a:rPr lang="zh-CN" altLang="zh-CN" sz="1600" kern="0" dirty="0">
                <a:effectLst/>
                <a:latin typeface="等线" panose="02010600030101010101" pitchFamily="2" charset="-122"/>
                <a:ea typeface="宋体" panose="02010600030101010101" pitchFamily="2" charset="-122"/>
                <a:cs typeface="宋体" panose="02010600030101010101" pitchFamily="2" charset="-122"/>
              </a:rPr>
              <a:t>的分辨率。这样你将有更多的像素来渲染文本，从而提高可读性。</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标题 1">
            <a:extLst>
              <a:ext uri="{FF2B5EF4-FFF2-40B4-BE49-F238E27FC236}">
                <a16:creationId xmlns:a16="http://schemas.microsoft.com/office/drawing/2014/main" id="{88CAEAFA-6CCE-46DF-B01C-3E1C469C06BE}"/>
              </a:ext>
            </a:extLst>
          </p:cNvPr>
          <p:cNvSpPr>
            <a:spLocks noGrp="1"/>
          </p:cNvSpPr>
          <p:nvPr>
            <p:ph type="title"/>
          </p:nvPr>
        </p:nvSpPr>
        <p:spPr>
          <a:xfrm>
            <a:off x="838200" y="365125"/>
            <a:ext cx="10515600" cy="1325563"/>
          </a:xfrm>
        </p:spPr>
        <p:txBody>
          <a:bodyPr/>
          <a:lstStyle/>
          <a:p>
            <a:r>
              <a:rPr lang="zh-CN" altLang="en-US" b="1" dirty="0"/>
              <a:t>处理字体显示不清晰的问题</a:t>
            </a:r>
            <a:r>
              <a:rPr lang="en-US" altLang="zh-CN" b="1" dirty="0"/>
              <a:t>(</a:t>
            </a:r>
            <a:r>
              <a:rPr lang="zh-CN" altLang="en-US" b="1" dirty="0"/>
              <a:t>文字本身</a:t>
            </a:r>
            <a:r>
              <a:rPr lang="en-US" altLang="zh-CN" b="1" dirty="0"/>
              <a:t>)</a:t>
            </a:r>
            <a:endParaRPr lang="zh-CN" altLang="en-US" b="1" dirty="0"/>
          </a:p>
        </p:txBody>
      </p:sp>
    </p:spTree>
    <p:extLst>
      <p:ext uri="{BB962C8B-B14F-4D97-AF65-F5344CB8AC3E}">
        <p14:creationId xmlns:p14="http://schemas.microsoft.com/office/powerpoint/2010/main" val="23757950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FC34FC-A19A-4BBA-9E65-5368617B1583}"/>
              </a:ext>
            </a:extLst>
          </p:cNvPr>
          <p:cNvSpPr>
            <a:spLocks noGrp="1"/>
          </p:cNvSpPr>
          <p:nvPr>
            <p:ph type="title"/>
          </p:nvPr>
        </p:nvSpPr>
        <p:spPr/>
        <p:txBody>
          <a:bodyPr/>
          <a:lstStyle/>
          <a:p>
            <a:r>
              <a:rPr lang="zh-CN" altLang="en-US" dirty="0"/>
              <a:t>字体与颜色最终选择</a:t>
            </a:r>
          </a:p>
        </p:txBody>
      </p:sp>
      <p:sp>
        <p:nvSpPr>
          <p:cNvPr id="9" name="内容占位符 8">
            <a:extLst>
              <a:ext uri="{FF2B5EF4-FFF2-40B4-BE49-F238E27FC236}">
                <a16:creationId xmlns:a16="http://schemas.microsoft.com/office/drawing/2014/main" id="{325F5603-3867-416D-806D-DF4FAE0E852B}"/>
              </a:ext>
            </a:extLst>
          </p:cNvPr>
          <p:cNvSpPr>
            <a:spLocks noGrp="1"/>
          </p:cNvSpPr>
          <p:nvPr>
            <p:ph idx="1"/>
          </p:nvPr>
        </p:nvSpPr>
        <p:spPr/>
        <p:txBody>
          <a:bodyPr/>
          <a:lstStyle/>
          <a:p>
            <a:endParaRPr lang="zh-CN" altLang="en-US"/>
          </a:p>
        </p:txBody>
      </p:sp>
      <p:pic>
        <p:nvPicPr>
          <p:cNvPr id="11" name="图片 10">
            <a:extLst>
              <a:ext uri="{FF2B5EF4-FFF2-40B4-BE49-F238E27FC236}">
                <a16:creationId xmlns:a16="http://schemas.microsoft.com/office/drawing/2014/main" id="{69D96B23-CE16-41DF-8170-34FEB2D60F19}"/>
              </a:ext>
            </a:extLst>
          </p:cNvPr>
          <p:cNvPicPr>
            <a:picLocks noChangeAspect="1"/>
          </p:cNvPicPr>
          <p:nvPr/>
        </p:nvPicPr>
        <p:blipFill>
          <a:blip r:embed="rId2"/>
          <a:stretch>
            <a:fillRect/>
          </a:stretch>
        </p:blipFill>
        <p:spPr>
          <a:xfrm>
            <a:off x="1489966" y="1392260"/>
            <a:ext cx="7190060" cy="5218068"/>
          </a:xfrm>
          <a:prstGeom prst="rect">
            <a:avLst/>
          </a:prstGeom>
        </p:spPr>
      </p:pic>
    </p:spTree>
    <p:extLst>
      <p:ext uri="{BB962C8B-B14F-4D97-AF65-F5344CB8AC3E}">
        <p14:creationId xmlns:p14="http://schemas.microsoft.com/office/powerpoint/2010/main" val="28771302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7025CB-0EE9-4CB1-9E02-B6A6938D730E}"/>
              </a:ext>
            </a:extLst>
          </p:cNvPr>
          <p:cNvSpPr>
            <a:spLocks noGrp="1"/>
          </p:cNvSpPr>
          <p:nvPr>
            <p:ph type="title"/>
          </p:nvPr>
        </p:nvSpPr>
        <p:spPr/>
        <p:txBody>
          <a:bodyPr/>
          <a:lstStyle/>
          <a:p>
            <a:r>
              <a:rPr lang="zh-CN" altLang="en-US" dirty="0"/>
              <a:t>分辨率</a:t>
            </a:r>
            <a:r>
              <a:rPr lang="en-US" altLang="zh-CN" dirty="0"/>
              <a:t>(</a:t>
            </a:r>
            <a:r>
              <a:rPr lang="zh-CN" altLang="en-US" dirty="0"/>
              <a:t>低</a:t>
            </a:r>
            <a:r>
              <a:rPr lang="en-US" altLang="zh-CN" dirty="0"/>
              <a:t>)</a:t>
            </a:r>
            <a:endParaRPr lang="zh-CN" altLang="en-US" dirty="0"/>
          </a:p>
        </p:txBody>
      </p:sp>
      <p:sp>
        <p:nvSpPr>
          <p:cNvPr id="4" name="内容占位符 3">
            <a:extLst>
              <a:ext uri="{FF2B5EF4-FFF2-40B4-BE49-F238E27FC236}">
                <a16:creationId xmlns:a16="http://schemas.microsoft.com/office/drawing/2014/main" id="{61CD1A89-363E-489E-9DBD-CB577A452DDE}"/>
              </a:ext>
            </a:extLst>
          </p:cNvPr>
          <p:cNvSpPr>
            <a:spLocks noGrp="1"/>
          </p:cNvSpPr>
          <p:nvPr>
            <p:ph idx="1"/>
          </p:nvPr>
        </p:nvSpPr>
        <p:spPr/>
        <p:txBody>
          <a:bodyPr/>
          <a:lstStyle/>
          <a:p>
            <a:endParaRPr lang="zh-CN" altLang="en-US" dirty="0"/>
          </a:p>
        </p:txBody>
      </p:sp>
      <p:pic>
        <p:nvPicPr>
          <p:cNvPr id="7" name="图片 6">
            <a:extLst>
              <a:ext uri="{FF2B5EF4-FFF2-40B4-BE49-F238E27FC236}">
                <a16:creationId xmlns:a16="http://schemas.microsoft.com/office/drawing/2014/main" id="{24C940EF-EC6E-47FC-AED1-046147BA5F12}"/>
              </a:ext>
            </a:extLst>
          </p:cNvPr>
          <p:cNvPicPr>
            <a:picLocks noChangeAspect="1"/>
          </p:cNvPicPr>
          <p:nvPr/>
        </p:nvPicPr>
        <p:blipFill>
          <a:blip r:embed="rId2"/>
          <a:stretch>
            <a:fillRect/>
          </a:stretch>
        </p:blipFill>
        <p:spPr>
          <a:xfrm>
            <a:off x="2821516" y="1497542"/>
            <a:ext cx="8292469" cy="5109104"/>
          </a:xfrm>
          <a:prstGeom prst="rect">
            <a:avLst/>
          </a:prstGeom>
        </p:spPr>
      </p:pic>
    </p:spTree>
    <p:extLst>
      <p:ext uri="{BB962C8B-B14F-4D97-AF65-F5344CB8AC3E}">
        <p14:creationId xmlns:p14="http://schemas.microsoft.com/office/powerpoint/2010/main" val="31963928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FC34FC-A19A-4BBA-9E65-5368617B1583}"/>
              </a:ext>
            </a:extLst>
          </p:cNvPr>
          <p:cNvSpPr>
            <a:spLocks noGrp="1"/>
          </p:cNvSpPr>
          <p:nvPr>
            <p:ph type="title"/>
          </p:nvPr>
        </p:nvSpPr>
        <p:spPr/>
        <p:txBody>
          <a:bodyPr/>
          <a:lstStyle/>
          <a:p>
            <a:r>
              <a:rPr lang="zh-CN" altLang="en-US" dirty="0"/>
              <a:t>限速</a:t>
            </a:r>
          </a:p>
        </p:txBody>
      </p:sp>
      <p:sp>
        <p:nvSpPr>
          <p:cNvPr id="4" name="内容占位符 3">
            <a:extLst>
              <a:ext uri="{FF2B5EF4-FFF2-40B4-BE49-F238E27FC236}">
                <a16:creationId xmlns:a16="http://schemas.microsoft.com/office/drawing/2014/main" id="{32A1F52B-BDAC-46C8-8068-B9618FA147B0}"/>
              </a:ext>
            </a:extLst>
          </p:cNvPr>
          <p:cNvSpPr>
            <a:spLocks noGrp="1"/>
          </p:cNvSpPr>
          <p:nvPr>
            <p:ph idx="1"/>
          </p:nvPr>
        </p:nvSpPr>
        <p:spPr/>
        <p:txBody>
          <a:bodyPr/>
          <a:lstStyle/>
          <a:p>
            <a:endParaRPr lang="zh-CN" altLang="en-US" dirty="0"/>
          </a:p>
        </p:txBody>
      </p:sp>
      <p:sp>
        <p:nvSpPr>
          <p:cNvPr id="8" name="内容占位符 3">
            <a:extLst>
              <a:ext uri="{FF2B5EF4-FFF2-40B4-BE49-F238E27FC236}">
                <a16:creationId xmlns:a16="http://schemas.microsoft.com/office/drawing/2014/main" id="{B48EDD9D-7B85-41E7-84ED-AD3C89988876}"/>
              </a:ext>
            </a:extLst>
          </p:cNvPr>
          <p:cNvSpPr txBox="1">
            <a:spLocks/>
          </p:cNvSpPr>
          <p:nvPr/>
        </p:nvSpPr>
        <p:spPr>
          <a:xfrm>
            <a:off x="1031411" y="88648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9" name="椭圆 8">
            <a:extLst>
              <a:ext uri="{FF2B5EF4-FFF2-40B4-BE49-F238E27FC236}">
                <a16:creationId xmlns:a16="http://schemas.microsoft.com/office/drawing/2014/main" id="{2FB6211C-4E44-42D0-A2E0-1C7407074C2C}"/>
              </a:ext>
            </a:extLst>
          </p:cNvPr>
          <p:cNvSpPr/>
          <p:nvPr/>
        </p:nvSpPr>
        <p:spPr>
          <a:xfrm>
            <a:off x="4987153" y="3029178"/>
            <a:ext cx="1302058" cy="126950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7A11CEB-3EAC-4811-A5BB-4EBE2E511E2A}"/>
              </a:ext>
            </a:extLst>
          </p:cNvPr>
          <p:cNvSpPr/>
          <p:nvPr/>
        </p:nvSpPr>
        <p:spPr>
          <a:xfrm>
            <a:off x="5180364" y="3202266"/>
            <a:ext cx="915635"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60</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335610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54849-58DF-4CDD-BC21-9FAF7ED33761}"/>
              </a:ext>
            </a:extLst>
          </p:cNvPr>
          <p:cNvSpPr>
            <a:spLocks noGrp="1"/>
          </p:cNvSpPr>
          <p:nvPr>
            <p:ph type="title"/>
          </p:nvPr>
        </p:nvSpPr>
        <p:spPr/>
        <p:txBody>
          <a:bodyPr/>
          <a:lstStyle/>
          <a:p>
            <a:r>
              <a:rPr lang="zh-CN" altLang="en-US" dirty="0"/>
              <a:t>可行方法</a:t>
            </a:r>
          </a:p>
        </p:txBody>
      </p:sp>
      <p:sp>
        <p:nvSpPr>
          <p:cNvPr id="3" name="内容占位符 2">
            <a:extLst>
              <a:ext uri="{FF2B5EF4-FFF2-40B4-BE49-F238E27FC236}">
                <a16:creationId xmlns:a16="http://schemas.microsoft.com/office/drawing/2014/main" id="{44225B3C-3BCD-4CBF-8111-16988C43EA77}"/>
              </a:ext>
            </a:extLst>
          </p:cNvPr>
          <p:cNvSpPr>
            <a:spLocks noGrp="1"/>
          </p:cNvSpPr>
          <p:nvPr>
            <p:ph idx="1"/>
          </p:nvPr>
        </p:nvSpPr>
        <p:spPr>
          <a:xfrm>
            <a:off x="838200" y="1621439"/>
            <a:ext cx="10515600" cy="4351338"/>
          </a:xfrm>
        </p:spPr>
        <p:txBody>
          <a:bodyPr/>
          <a:lstStyle/>
          <a:p>
            <a:r>
              <a:rPr lang="zh-CN" altLang="en-US" sz="1800" b="1" kern="0" dirty="0">
                <a:solidFill>
                  <a:srgbClr val="FF0000"/>
                </a:solidFill>
                <a:latin typeface="等线" panose="02010600030101010101" pitchFamily="2" charset="-122"/>
                <a:ea typeface="宋体" panose="02010600030101010101" pitchFamily="2" charset="-122"/>
                <a:cs typeface="宋体" panose="02010600030101010101" pitchFamily="2" charset="-122"/>
              </a:rPr>
              <a:t>环境方面</a:t>
            </a:r>
            <a:endParaRPr lang="en-US" altLang="zh-CN" sz="1800" b="1" kern="0" dirty="0">
              <a:solidFill>
                <a:srgbClr val="FF0000"/>
              </a:solidFill>
              <a:latin typeface="等线" panose="02010600030101010101" pitchFamily="2" charset="-122"/>
              <a:ea typeface="宋体" panose="02010600030101010101" pitchFamily="2" charset="-122"/>
              <a:cs typeface="宋体" panose="02010600030101010101" pitchFamily="2" charset="-122"/>
            </a:endParaRPr>
          </a:p>
          <a:p>
            <a:endParaRPr lang="en-US" altLang="zh-CN" sz="1800" b="1" kern="0" dirty="0">
              <a:latin typeface="等线" panose="02010600030101010101" pitchFamily="2" charset="-122"/>
              <a:ea typeface="宋体" panose="02010600030101010101" pitchFamily="2" charset="-122"/>
              <a:cs typeface="宋体" panose="02010600030101010101" pitchFamily="2" charset="-122"/>
            </a:endParaRPr>
          </a:p>
          <a:p>
            <a:endParaRPr lang="en-US" altLang="zh-CN" sz="1800" b="1" kern="0" dirty="0">
              <a:latin typeface="等线" panose="02010600030101010101" pitchFamily="2" charset="-122"/>
              <a:ea typeface="宋体" panose="02010600030101010101" pitchFamily="2" charset="-122"/>
              <a:cs typeface="宋体" panose="02010600030101010101" pitchFamily="2" charset="-122"/>
            </a:endParaRPr>
          </a:p>
          <a:p>
            <a:r>
              <a:rPr lang="zh-CN" altLang="zh-CN" b="1" kern="0" dirty="0">
                <a:effectLst/>
                <a:latin typeface="等线" panose="02010600030101010101" pitchFamily="2" charset="-122"/>
                <a:ea typeface="宋体" panose="02010600030101010101" pitchFamily="2" charset="-122"/>
                <a:cs typeface="宋体" panose="02010600030101010101" pitchFamily="2" charset="-122"/>
              </a:rPr>
              <a:t>增加背景光晕</a:t>
            </a:r>
            <a:r>
              <a:rPr lang="zh-CN" altLang="zh-CN" kern="0" dirty="0">
                <a:effectLst/>
                <a:latin typeface="等线" panose="02010600030101010101" pitchFamily="2" charset="-122"/>
                <a:ea typeface="宋体" panose="02010600030101010101" pitchFamily="2" charset="-122"/>
                <a:cs typeface="宋体" panose="02010600030101010101" pitchFamily="2" charset="-122"/>
              </a:rPr>
              <a:t>：</a:t>
            </a:r>
            <a:r>
              <a:rPr lang="zh-CN" altLang="zh-CN" kern="0" dirty="0">
                <a:effectLst/>
                <a:ea typeface="宋体" panose="02010600030101010101" pitchFamily="2" charset="-122"/>
                <a:cs typeface="宋体" panose="02010600030101010101" pitchFamily="2" charset="-122"/>
              </a:rPr>
              <a:t>为</a:t>
            </a:r>
            <a:r>
              <a:rPr lang="en-US" altLang="zh-CN" kern="0" dirty="0">
                <a:effectLst/>
                <a:ea typeface="宋体" panose="02010600030101010101" pitchFamily="2" charset="-122"/>
                <a:cs typeface="宋体" panose="02010600030101010101" pitchFamily="2" charset="-122"/>
              </a:rPr>
              <a:t>HUD</a:t>
            </a:r>
            <a:r>
              <a:rPr lang="zh-CN" altLang="zh-CN" kern="0" dirty="0">
                <a:effectLst/>
                <a:ea typeface="宋体" panose="02010600030101010101" pitchFamily="2" charset="-122"/>
                <a:cs typeface="宋体" panose="02010600030101010101" pitchFamily="2" charset="-122"/>
              </a:rPr>
              <a:t>文本或符号增加一个轻微的光晕效果，可以使用</a:t>
            </a:r>
            <a:r>
              <a:rPr lang="en-US" altLang="zh-CN" kern="0" dirty="0">
                <a:effectLst/>
                <a:ea typeface="宋体" panose="02010600030101010101" pitchFamily="2" charset="-122"/>
                <a:cs typeface="宋体" panose="02010600030101010101" pitchFamily="2" charset="-122"/>
              </a:rPr>
              <a:t>Pillow</a:t>
            </a:r>
            <a:r>
              <a:rPr lang="zh-CN" altLang="zh-CN" kern="0" dirty="0">
                <a:effectLst/>
                <a:ea typeface="宋体" panose="02010600030101010101" pitchFamily="2" charset="-122"/>
                <a:cs typeface="宋体" panose="02010600030101010101" pitchFamily="2" charset="-122"/>
              </a:rPr>
              <a:t>库的滤镜效果来实现。</a:t>
            </a:r>
            <a:endParaRPr lang="en-US" altLang="zh-CN" kern="0" dirty="0">
              <a:effectLst/>
              <a:ea typeface="宋体" panose="02010600030101010101" pitchFamily="2" charset="-122"/>
              <a:cs typeface="宋体" panose="02010600030101010101" pitchFamily="2" charset="-122"/>
            </a:endParaRPr>
          </a:p>
          <a:p>
            <a:r>
              <a:rPr lang="zh-CN" altLang="zh-CN" b="1" kern="0" dirty="0">
                <a:effectLst/>
                <a:latin typeface="等线" panose="02010600030101010101" pitchFamily="2" charset="-122"/>
                <a:ea typeface="宋体" panose="02010600030101010101" pitchFamily="2" charset="-122"/>
                <a:cs typeface="宋体" panose="02010600030101010101" pitchFamily="2" charset="-122"/>
              </a:rPr>
              <a:t>透明度调整</a:t>
            </a:r>
            <a:r>
              <a:rPr lang="zh-CN" altLang="zh-CN" kern="0" dirty="0">
                <a:effectLst/>
                <a:latin typeface="等线" panose="02010600030101010101" pitchFamily="2" charset="-122"/>
                <a:ea typeface="宋体" panose="02010600030101010101" pitchFamily="2" charset="-122"/>
                <a:cs typeface="宋体" panose="02010600030101010101" pitchFamily="2" charset="-122"/>
              </a:rPr>
              <a:t>：调整</a:t>
            </a:r>
            <a:r>
              <a:rPr lang="en-US" altLang="zh-CN" kern="0" dirty="0">
                <a:effectLst/>
                <a:latin typeface="等线" panose="02010600030101010101" pitchFamily="2" charset="-122"/>
                <a:ea typeface="宋体" panose="02010600030101010101" pitchFamily="2" charset="-122"/>
                <a:cs typeface="宋体" panose="02010600030101010101" pitchFamily="2" charset="-122"/>
              </a:rPr>
              <a:t>HUD</a:t>
            </a:r>
            <a:r>
              <a:rPr lang="zh-CN" altLang="zh-CN" kern="0" dirty="0">
                <a:effectLst/>
                <a:latin typeface="等线" panose="02010600030101010101" pitchFamily="2" charset="-122"/>
                <a:ea typeface="宋体" panose="02010600030101010101" pitchFamily="2" charset="-122"/>
                <a:cs typeface="宋体" panose="02010600030101010101" pitchFamily="2" charset="-122"/>
              </a:rPr>
              <a:t>的透明度，使其在背景上更为明显。</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b="1" kern="0" dirty="0">
                <a:effectLst/>
                <a:latin typeface="等线" panose="02010600030101010101" pitchFamily="2" charset="-122"/>
                <a:ea typeface="宋体" panose="02010600030101010101" pitchFamily="2" charset="-122"/>
                <a:cs typeface="宋体" panose="02010600030101010101" pitchFamily="2" charset="-122"/>
              </a:rPr>
              <a:t>使用外部光源</a:t>
            </a:r>
            <a:r>
              <a:rPr lang="zh-CN" altLang="zh-CN" kern="0" dirty="0">
                <a:effectLst/>
                <a:latin typeface="等线" panose="02010600030101010101" pitchFamily="2" charset="-122"/>
                <a:ea typeface="宋体" panose="02010600030101010101" pitchFamily="2" charset="-122"/>
                <a:cs typeface="宋体" panose="02010600030101010101" pitchFamily="2" charset="-122"/>
              </a:rPr>
              <a:t>：</a:t>
            </a:r>
            <a:r>
              <a:rPr lang="zh-CN" altLang="zh-CN" kern="0" dirty="0">
                <a:effectLst/>
                <a:ea typeface="宋体" panose="02010600030101010101" pitchFamily="2" charset="-122"/>
                <a:cs typeface="宋体" panose="02010600030101010101" pitchFamily="2" charset="-122"/>
              </a:rPr>
              <a:t>考虑添加一个光源模拟</a:t>
            </a:r>
            <a:r>
              <a:rPr lang="en-US" altLang="zh-CN" kern="0" dirty="0">
                <a:effectLst/>
                <a:ea typeface="宋体" panose="02010600030101010101" pitchFamily="2" charset="-122"/>
                <a:cs typeface="宋体" panose="02010600030101010101" pitchFamily="2" charset="-122"/>
              </a:rPr>
              <a:t>HUD</a:t>
            </a:r>
            <a:r>
              <a:rPr lang="zh-CN" altLang="zh-CN" kern="0" dirty="0">
                <a:effectLst/>
                <a:ea typeface="宋体" panose="02010600030101010101" pitchFamily="2" charset="-122"/>
                <a:cs typeface="宋体" panose="02010600030101010101" pitchFamily="2" charset="-122"/>
              </a:rPr>
              <a:t>的投影设备</a:t>
            </a:r>
            <a:r>
              <a:rPr lang="zh-CN" altLang="en-US" kern="0" dirty="0">
                <a:effectLst/>
                <a:ea typeface="宋体" panose="02010600030101010101" pitchFamily="2" charset="-122"/>
                <a:cs typeface="宋体" panose="02010600030101010101" pitchFamily="2" charset="-122"/>
              </a:rPr>
              <a:t>。</a:t>
            </a:r>
            <a:endParaRPr lang="en-US" altLang="zh-CN" kern="0" dirty="0">
              <a:effectLst/>
              <a:ea typeface="宋体" panose="02010600030101010101" pitchFamily="2" charset="-122"/>
              <a:cs typeface="宋体" panose="02010600030101010101" pitchFamily="2" charset="-122"/>
            </a:endParaRPr>
          </a:p>
          <a:p>
            <a:r>
              <a:rPr lang="zh-CN" altLang="zh-CN" b="1" kern="0" dirty="0">
                <a:solidFill>
                  <a:srgbClr val="FF0000"/>
                </a:solidFill>
                <a:latin typeface="等线" panose="02010600030101010101" pitchFamily="2" charset="-122"/>
                <a:ea typeface="宋体" panose="02010600030101010101" pitchFamily="2" charset="-122"/>
              </a:rPr>
              <a:t>增加</a:t>
            </a:r>
            <a:r>
              <a:rPr lang="en-US" altLang="zh-CN" b="1" kern="0" dirty="0">
                <a:solidFill>
                  <a:srgbClr val="FF0000"/>
                </a:solidFill>
                <a:latin typeface="等线" panose="02010600030101010101" pitchFamily="2" charset="-122"/>
                <a:ea typeface="宋体" panose="02010600030101010101" pitchFamily="2" charset="-122"/>
              </a:rPr>
              <a:t>HUD</a:t>
            </a:r>
            <a:r>
              <a:rPr lang="zh-CN" altLang="zh-CN" b="1" kern="0" dirty="0">
                <a:solidFill>
                  <a:srgbClr val="FF0000"/>
                </a:solidFill>
                <a:latin typeface="等线" panose="02010600030101010101" pitchFamily="2" charset="-122"/>
                <a:ea typeface="宋体" panose="02010600030101010101" pitchFamily="2" charset="-122"/>
              </a:rPr>
              <a:t>的分辨率</a:t>
            </a:r>
          </a:p>
          <a:p>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26241754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54849-58DF-4CDD-BC21-9FAF7ED33761}"/>
              </a:ext>
            </a:extLst>
          </p:cNvPr>
          <p:cNvSpPr>
            <a:spLocks noGrp="1"/>
          </p:cNvSpPr>
          <p:nvPr>
            <p:ph type="title"/>
          </p:nvPr>
        </p:nvSpPr>
        <p:spPr/>
        <p:txBody>
          <a:bodyPr/>
          <a:lstStyle/>
          <a:p>
            <a:r>
              <a:rPr lang="zh-CN" altLang="en-US" dirty="0"/>
              <a:t>可行方法</a:t>
            </a:r>
          </a:p>
        </p:txBody>
      </p:sp>
      <p:sp>
        <p:nvSpPr>
          <p:cNvPr id="3" name="内容占位符 2">
            <a:extLst>
              <a:ext uri="{FF2B5EF4-FFF2-40B4-BE49-F238E27FC236}">
                <a16:creationId xmlns:a16="http://schemas.microsoft.com/office/drawing/2014/main" id="{44225B3C-3BCD-4CBF-8111-16988C43EA77}"/>
              </a:ext>
            </a:extLst>
          </p:cNvPr>
          <p:cNvSpPr>
            <a:spLocks noGrp="1"/>
          </p:cNvSpPr>
          <p:nvPr>
            <p:ph idx="1"/>
          </p:nvPr>
        </p:nvSpPr>
        <p:spPr/>
        <p:txBody>
          <a:bodyPr/>
          <a:lstStyle/>
          <a:p>
            <a:r>
              <a:rPr lang="zh-CN" altLang="en-US" sz="1800" b="1" kern="0" dirty="0">
                <a:solidFill>
                  <a:srgbClr val="FF0000"/>
                </a:solidFill>
                <a:latin typeface="等线" panose="02010600030101010101" pitchFamily="2" charset="-122"/>
                <a:ea typeface="宋体" panose="02010600030101010101" pitchFamily="2" charset="-122"/>
                <a:cs typeface="宋体" panose="02010600030101010101" pitchFamily="2" charset="-122"/>
              </a:rPr>
              <a:t>字体方面</a:t>
            </a:r>
            <a:endParaRPr lang="en-US" altLang="zh-CN" sz="1800" b="1" kern="0" dirty="0">
              <a:solidFill>
                <a:srgbClr val="FF0000"/>
              </a:solidFill>
              <a:latin typeface="等线" panose="02010600030101010101" pitchFamily="2" charset="-122"/>
              <a:ea typeface="宋体" panose="02010600030101010101" pitchFamily="2" charset="-122"/>
              <a:cs typeface="宋体" panose="02010600030101010101" pitchFamily="2" charset="-122"/>
            </a:endParaRPr>
          </a:p>
          <a:p>
            <a:endParaRPr lang="en-US" altLang="zh-CN" sz="1800" b="1" kern="0" dirty="0">
              <a:latin typeface="等线" panose="02010600030101010101" pitchFamily="2" charset="-122"/>
              <a:ea typeface="宋体" panose="02010600030101010101" pitchFamily="2" charset="-122"/>
              <a:cs typeface="宋体" panose="02010600030101010101" pitchFamily="2" charset="-122"/>
            </a:endParaRPr>
          </a:p>
          <a:p>
            <a:endParaRPr lang="en-US" altLang="zh-CN" sz="1800" b="1" kern="0" dirty="0">
              <a:latin typeface="等线" panose="02010600030101010101" pitchFamily="2" charset="-122"/>
              <a:ea typeface="宋体" panose="02010600030101010101" pitchFamily="2" charset="-122"/>
              <a:cs typeface="宋体" panose="02010600030101010101" pitchFamily="2" charset="-122"/>
            </a:endParaRPr>
          </a:p>
          <a:p>
            <a:pPr marL="342900" lvl="0" indent="-342900" algn="l">
              <a:buFont typeface="+mj-lt"/>
              <a:buAutoNum type="arabicPeriod"/>
              <a:tabLst>
                <a:tab pos="457200" algn="l"/>
              </a:tabLst>
            </a:pPr>
            <a:r>
              <a:rPr lang="zh-CN" altLang="zh-CN" sz="1800" b="1" kern="0" dirty="0">
                <a:effectLst/>
                <a:latin typeface="等线" panose="02010600030101010101" pitchFamily="2" charset="-122"/>
                <a:ea typeface="宋体" panose="02010600030101010101" pitchFamily="2" charset="-122"/>
                <a:cs typeface="宋体" panose="02010600030101010101" pitchFamily="2" charset="-122"/>
              </a:rPr>
              <a:t>优化字体选择</a:t>
            </a:r>
            <a:r>
              <a:rPr lang="zh-CN" altLang="zh-CN" sz="1800" kern="0" dirty="0">
                <a:effectLst/>
                <a:latin typeface="等线" panose="02010600030101010101" pitchFamily="2" charset="-122"/>
                <a:ea typeface="宋体" panose="02010600030101010101" pitchFamily="2" charset="-122"/>
                <a:cs typeface="宋体" panose="02010600030101010101" pitchFamily="2" charset="-122"/>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800" kern="0" dirty="0">
                <a:effectLst/>
                <a:ea typeface="宋体" panose="02010600030101010101" pitchFamily="2" charset="-122"/>
                <a:cs typeface="宋体" panose="02010600030101010101" pitchFamily="2" charset="-122"/>
              </a:rPr>
              <a:t>使用前面提到的像素字体，特别是那些为低分辨率屏幕设计的字体。这些字体在小尺寸下表现良好，并且通常数字和字母的线条都很清晰</a:t>
            </a:r>
            <a:endParaRPr lang="en-US" altLang="zh-CN" sz="1800" kern="0" dirty="0">
              <a:effectLst/>
              <a:ea typeface="宋体" panose="02010600030101010101" pitchFamily="2" charset="-122"/>
              <a:cs typeface="宋体" panose="02010600030101010101" pitchFamily="2" charset="-122"/>
            </a:endParaRPr>
          </a:p>
          <a:p>
            <a:pPr marL="0" lvl="0" indent="0" algn="l">
              <a:buNone/>
              <a:tabLst>
                <a:tab pos="457200" algn="l"/>
              </a:tabLst>
            </a:pPr>
            <a:r>
              <a:rPr lang="en-US" altLang="zh-CN" sz="1800" b="1" kern="0" dirty="0">
                <a:latin typeface="等线" panose="02010600030101010101" pitchFamily="2" charset="-122"/>
                <a:ea typeface="宋体" panose="02010600030101010101" pitchFamily="2" charset="-122"/>
              </a:rPr>
              <a:t>2. </a:t>
            </a:r>
            <a:r>
              <a:rPr lang="zh-CN" altLang="zh-CN" sz="1800" b="1" kern="0" dirty="0">
                <a:latin typeface="等线" panose="02010600030101010101" pitchFamily="2" charset="-122"/>
                <a:ea typeface="宋体" panose="02010600030101010101" pitchFamily="2" charset="-122"/>
              </a:rPr>
              <a:t>自定义像素艺术字体：</a:t>
            </a:r>
          </a:p>
          <a:p>
            <a:pPr marL="742950" lvl="1" indent="-285750" algn="l">
              <a:buSzPts val="1000"/>
              <a:buFont typeface="Courier New" panose="02070309020205020404" pitchFamily="49" charset="0"/>
              <a:buChar char="o"/>
              <a:tabLst>
                <a:tab pos="914400" algn="l"/>
              </a:tabLst>
            </a:pPr>
            <a:r>
              <a:rPr lang="zh-CN" altLang="zh-CN" sz="1800" kern="0" dirty="0">
                <a:ea typeface="宋体" panose="02010600030101010101" pitchFamily="2" charset="-122"/>
              </a:rPr>
              <a:t>如果现有的字体都不能满足需求，可以使用像 </a:t>
            </a:r>
            <a:r>
              <a:rPr lang="en-US" altLang="zh-CN" sz="1800" kern="0" dirty="0">
                <a:ea typeface="宋体" panose="02010600030101010101" pitchFamily="2" charset="-122"/>
                <a:hlinkClick r:id="rId2">
                  <a:extLst>
                    <a:ext uri="{A12FA001-AC4F-418D-AE19-62706E023703}">
                      <ahyp:hlinkClr xmlns:ahyp="http://schemas.microsoft.com/office/drawing/2018/hyperlinkcolor" val="tx"/>
                    </a:ext>
                  </a:extLst>
                </a:hlinkClick>
              </a:rPr>
              <a:t>BitFontMaker2</a:t>
            </a:r>
            <a:r>
              <a:rPr lang="en-US" altLang="zh-CN" sz="1800" kern="0" dirty="0">
                <a:ea typeface="宋体" panose="02010600030101010101" pitchFamily="2" charset="-122"/>
              </a:rPr>
              <a:t> </a:t>
            </a:r>
            <a:r>
              <a:rPr lang="zh-CN" altLang="zh-CN" sz="1800" kern="0" dirty="0">
                <a:ea typeface="宋体" panose="02010600030101010101" pitchFamily="2" charset="-122"/>
              </a:rPr>
              <a:t>这样的工具来创建自己的像素字体。这样你可以完全控制每个数字和字母的设计，确保它们在</a:t>
            </a:r>
            <a:r>
              <a:rPr lang="en-US" altLang="zh-CN" sz="1800" kern="0" dirty="0">
                <a:ea typeface="宋体" panose="02010600030101010101" pitchFamily="2" charset="-122"/>
              </a:rPr>
              <a:t>HUD</a:t>
            </a:r>
            <a:r>
              <a:rPr lang="zh-CN" altLang="zh-CN" sz="1800" kern="0" dirty="0">
                <a:ea typeface="宋体" panose="02010600030101010101" pitchFamily="2" charset="-122"/>
              </a:rPr>
              <a:t>上清晰可见。</a:t>
            </a:r>
          </a:p>
          <a:p>
            <a:pPr marL="0" indent="0">
              <a:buNone/>
            </a:pPr>
            <a:r>
              <a:rPr lang="en-US" altLang="zh-CN" sz="2400" b="1" kern="0" dirty="0">
                <a:latin typeface="等线" panose="02010600030101010101" pitchFamily="2" charset="-122"/>
                <a:ea typeface="宋体" panose="02010600030101010101" pitchFamily="2" charset="-122"/>
              </a:rPr>
              <a:t>3. </a:t>
            </a:r>
            <a:r>
              <a:rPr lang="zh-CN" altLang="zh-CN" sz="2400" b="1" kern="0" dirty="0">
                <a:latin typeface="等线" panose="02010600030101010101" pitchFamily="2" charset="-122"/>
                <a:ea typeface="宋体" panose="02010600030101010101" pitchFamily="2" charset="-122"/>
              </a:rPr>
              <a:t>使用亮色显示文本：</a:t>
            </a:r>
            <a:r>
              <a:rPr lang="zh-CN" altLang="zh-CN" sz="1800" kern="0" dirty="0">
                <a:ea typeface="宋体" panose="02010600030101010101" pitchFamily="2" charset="-122"/>
              </a:rPr>
              <a:t>真实的</a:t>
            </a:r>
            <a:r>
              <a:rPr lang="en-US" altLang="zh-CN" sz="1800" kern="0" dirty="0">
                <a:ea typeface="宋体" panose="02010600030101010101" pitchFamily="2" charset="-122"/>
              </a:rPr>
              <a:t>HUD</a:t>
            </a:r>
            <a:r>
              <a:rPr lang="zh-CN" altLang="zh-CN" sz="1800" kern="0" dirty="0">
                <a:ea typeface="宋体" panose="02010600030101010101" pitchFamily="2" charset="-122"/>
              </a:rPr>
              <a:t>通常使用亮绿或亮蓝的颜色</a:t>
            </a:r>
            <a:endParaRPr lang="en-US" altLang="zh-CN" sz="1800" kern="0" dirty="0">
              <a:ea typeface="宋体" panose="02010600030101010101" pitchFamily="2" charset="-122"/>
            </a:endParaRPr>
          </a:p>
          <a:p>
            <a:pPr marL="0" indent="0">
              <a:buNone/>
            </a:pPr>
            <a:endParaRPr lang="zh-CN" altLang="en-US" dirty="0"/>
          </a:p>
        </p:txBody>
      </p:sp>
    </p:spTree>
    <p:extLst>
      <p:ext uri="{BB962C8B-B14F-4D97-AF65-F5344CB8AC3E}">
        <p14:creationId xmlns:p14="http://schemas.microsoft.com/office/powerpoint/2010/main" val="40558005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6001FE-97AF-4026-B1EC-6037B2C711A2}"/>
              </a:ext>
            </a:extLst>
          </p:cNvPr>
          <p:cNvSpPr>
            <a:spLocks noGrp="1"/>
          </p:cNvSpPr>
          <p:nvPr>
            <p:ph type="title"/>
          </p:nvPr>
        </p:nvSpPr>
        <p:spPr/>
        <p:txBody>
          <a:bodyPr/>
          <a:lstStyle/>
          <a:p>
            <a:r>
              <a:rPr lang="zh-CN" altLang="en-US" dirty="0"/>
              <a:t>最终结果</a:t>
            </a:r>
          </a:p>
        </p:txBody>
      </p:sp>
      <p:pic>
        <p:nvPicPr>
          <p:cNvPr id="5" name="内容占位符 4">
            <a:extLst>
              <a:ext uri="{FF2B5EF4-FFF2-40B4-BE49-F238E27FC236}">
                <a16:creationId xmlns:a16="http://schemas.microsoft.com/office/drawing/2014/main" id="{97584B55-85FF-4259-81C2-D9D74748BC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6778" y="1388745"/>
            <a:ext cx="6575454" cy="5337176"/>
          </a:xfrm>
        </p:spPr>
      </p:pic>
      <p:sp>
        <p:nvSpPr>
          <p:cNvPr id="6" name="矩形 5">
            <a:extLst>
              <a:ext uri="{FF2B5EF4-FFF2-40B4-BE49-F238E27FC236}">
                <a16:creationId xmlns:a16="http://schemas.microsoft.com/office/drawing/2014/main" id="{CDC9593B-DF15-4364-9FEC-96F2B1A18B08}"/>
              </a:ext>
            </a:extLst>
          </p:cNvPr>
          <p:cNvSpPr/>
          <p:nvPr/>
        </p:nvSpPr>
        <p:spPr>
          <a:xfrm>
            <a:off x="2859768" y="2591415"/>
            <a:ext cx="5174087" cy="584775"/>
          </a:xfrm>
          <a:prstGeom prst="rect">
            <a:avLst/>
          </a:prstGeom>
          <a:noFill/>
        </p:spPr>
        <p:txBody>
          <a:bodyPr wrap="square" lIns="91440" tIns="45720" rIns="91440" bIns="45720">
            <a:spAutoFit/>
          </a:bodyPr>
          <a:lstStyle/>
          <a:p>
            <a:pPr algn="ctr"/>
            <a:r>
              <a:rPr lang="zh-CN" alt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速度     路面限速  导航</a:t>
            </a:r>
          </a:p>
        </p:txBody>
      </p:sp>
    </p:spTree>
    <p:extLst>
      <p:ext uri="{BB962C8B-B14F-4D97-AF65-F5344CB8AC3E}">
        <p14:creationId xmlns:p14="http://schemas.microsoft.com/office/powerpoint/2010/main" val="8002763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1698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8B3AC6E3-BED9-43B8-9357-D9B0B1EF30B7}"/>
              </a:ext>
            </a:extLst>
          </p:cNvPr>
          <p:cNvSpPr/>
          <p:nvPr/>
        </p:nvSpPr>
        <p:spPr>
          <a:xfrm>
            <a:off x="2069538" y="2521615"/>
            <a:ext cx="1656080" cy="701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HUD DISPLAY</a:t>
            </a:r>
            <a:endParaRPr lang="zh-CN" altLang="en-US" dirty="0"/>
          </a:p>
        </p:txBody>
      </p:sp>
      <p:sp>
        <p:nvSpPr>
          <p:cNvPr id="6" name="左大括号 5">
            <a:extLst>
              <a:ext uri="{FF2B5EF4-FFF2-40B4-BE49-F238E27FC236}">
                <a16:creationId xmlns:a16="http://schemas.microsoft.com/office/drawing/2014/main" id="{F7E716B1-367B-4D44-B3EC-38EEF756D7A9}"/>
              </a:ext>
            </a:extLst>
          </p:cNvPr>
          <p:cNvSpPr/>
          <p:nvPr/>
        </p:nvSpPr>
        <p:spPr>
          <a:xfrm>
            <a:off x="3775011" y="978161"/>
            <a:ext cx="430152" cy="40691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71980D77-5CA3-4B11-998A-0C4DD8D015C5}"/>
              </a:ext>
            </a:extLst>
          </p:cNvPr>
          <p:cNvSpPr/>
          <p:nvPr/>
        </p:nvSpPr>
        <p:spPr>
          <a:xfrm>
            <a:off x="6794825" y="627642"/>
            <a:ext cx="1656080" cy="701040"/>
          </a:xfrm>
          <a:prstGeom prst="round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ln w="0"/>
                <a:solidFill>
                  <a:schemeClr val="tx1"/>
                </a:solidFill>
                <a:effectLst>
                  <a:outerShdw blurRad="38100" dist="19050" dir="2700000" algn="tl" rotWithShape="0">
                    <a:schemeClr val="dk1">
                      <a:alpha val="40000"/>
                    </a:schemeClr>
                  </a:outerShdw>
                </a:effectLst>
              </a:rPr>
              <a:t>PROTO File</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9" name="左大括号 8">
            <a:extLst>
              <a:ext uri="{FF2B5EF4-FFF2-40B4-BE49-F238E27FC236}">
                <a16:creationId xmlns:a16="http://schemas.microsoft.com/office/drawing/2014/main" id="{A457ABEE-AE01-4D7B-90C7-DB36C66A4145}"/>
              </a:ext>
            </a:extLst>
          </p:cNvPr>
          <p:cNvSpPr/>
          <p:nvPr/>
        </p:nvSpPr>
        <p:spPr>
          <a:xfrm>
            <a:off x="8450905" y="274374"/>
            <a:ext cx="360928" cy="14935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160658FD-B94B-46EF-927E-334FFAF884F8}"/>
              </a:ext>
            </a:extLst>
          </p:cNvPr>
          <p:cNvCxnSpPr>
            <a:cxnSpLocks/>
          </p:cNvCxnSpPr>
          <p:nvPr/>
        </p:nvCxnSpPr>
        <p:spPr>
          <a:xfrm>
            <a:off x="4978400" y="1595120"/>
            <a:ext cx="0" cy="283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79F9457-2D2A-4352-A6F3-0668E0D1A39C}"/>
              </a:ext>
            </a:extLst>
          </p:cNvPr>
          <p:cNvCxnSpPr>
            <a:cxnSpLocks/>
          </p:cNvCxnSpPr>
          <p:nvPr/>
        </p:nvCxnSpPr>
        <p:spPr>
          <a:xfrm flipV="1">
            <a:off x="5115560" y="1595120"/>
            <a:ext cx="1" cy="283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左大括号 16">
            <a:extLst>
              <a:ext uri="{FF2B5EF4-FFF2-40B4-BE49-F238E27FC236}">
                <a16:creationId xmlns:a16="http://schemas.microsoft.com/office/drawing/2014/main" id="{D84B415B-3AC8-4975-9A72-D6D0020E2AE8}"/>
              </a:ext>
            </a:extLst>
          </p:cNvPr>
          <p:cNvSpPr/>
          <p:nvPr/>
        </p:nvSpPr>
        <p:spPr>
          <a:xfrm>
            <a:off x="9158064" y="4598512"/>
            <a:ext cx="347737" cy="197707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sp>
        <p:nvSpPr>
          <p:cNvPr id="18" name="矩形: 圆角 17">
            <a:extLst>
              <a:ext uri="{FF2B5EF4-FFF2-40B4-BE49-F238E27FC236}">
                <a16:creationId xmlns:a16="http://schemas.microsoft.com/office/drawing/2014/main" id="{13576F2C-7C4C-4B67-BEE1-2E9833062562}"/>
              </a:ext>
            </a:extLst>
          </p:cNvPr>
          <p:cNvSpPr/>
          <p:nvPr/>
        </p:nvSpPr>
        <p:spPr>
          <a:xfrm>
            <a:off x="9629778" y="4543153"/>
            <a:ext cx="1295222" cy="345440"/>
          </a:xfrm>
          <a:prstGeom prst="round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Texture draw</a:t>
            </a:r>
            <a:endParaRPr lang="zh-CN" altLang="en-US" sz="1200" dirty="0">
              <a:ln w="0"/>
              <a:solidFill>
                <a:schemeClr val="tx1"/>
              </a:solidFill>
              <a:effectLst>
                <a:outerShdw blurRad="38100" dist="19050" dir="2700000" algn="tl" rotWithShape="0">
                  <a:schemeClr val="dk1">
                    <a:alpha val="40000"/>
                  </a:schemeClr>
                </a:outerShdw>
              </a:effectLst>
            </a:endParaRPr>
          </a:p>
        </p:txBody>
      </p:sp>
      <p:sp>
        <p:nvSpPr>
          <p:cNvPr id="19" name="矩形: 圆角 18">
            <a:extLst>
              <a:ext uri="{FF2B5EF4-FFF2-40B4-BE49-F238E27FC236}">
                <a16:creationId xmlns:a16="http://schemas.microsoft.com/office/drawing/2014/main" id="{61F24273-DEB1-412F-9FFF-E08C6335ECB8}"/>
              </a:ext>
            </a:extLst>
          </p:cNvPr>
          <p:cNvSpPr/>
          <p:nvPr/>
        </p:nvSpPr>
        <p:spPr>
          <a:xfrm>
            <a:off x="9599819" y="5481655"/>
            <a:ext cx="1432560" cy="300491"/>
          </a:xfrm>
          <a:prstGeom prst="round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Texture display</a:t>
            </a:r>
            <a:endParaRPr lang="zh-CN" altLang="en-US" sz="1200" dirty="0">
              <a:ln w="0"/>
              <a:solidFill>
                <a:schemeClr val="tx1"/>
              </a:solidFill>
              <a:effectLst>
                <a:outerShdw blurRad="38100" dist="19050" dir="2700000" algn="tl" rotWithShape="0">
                  <a:schemeClr val="dk1">
                    <a:alpha val="40000"/>
                  </a:schemeClr>
                </a:outerShdw>
              </a:effectLst>
            </a:endParaRPr>
          </a:p>
        </p:txBody>
      </p:sp>
      <p:sp>
        <p:nvSpPr>
          <p:cNvPr id="20" name="矩形: 圆角 19">
            <a:extLst>
              <a:ext uri="{FF2B5EF4-FFF2-40B4-BE49-F238E27FC236}">
                <a16:creationId xmlns:a16="http://schemas.microsoft.com/office/drawing/2014/main" id="{634C40ED-D728-4A6E-B17B-3F39A56C8516}"/>
              </a:ext>
            </a:extLst>
          </p:cNvPr>
          <p:cNvSpPr/>
          <p:nvPr/>
        </p:nvSpPr>
        <p:spPr>
          <a:xfrm>
            <a:off x="9599819" y="6375208"/>
            <a:ext cx="1345667" cy="300491"/>
          </a:xfrm>
          <a:prstGeom prst="round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Texture update</a:t>
            </a:r>
            <a:endParaRPr lang="zh-CN" altLang="en-US" sz="1200" dirty="0">
              <a:ln w="0"/>
              <a:solidFill>
                <a:schemeClr val="tx1"/>
              </a:solidFill>
              <a:effectLst>
                <a:outerShdw blurRad="38100" dist="19050" dir="2700000" algn="tl" rotWithShape="0">
                  <a:schemeClr val="dk1">
                    <a:alpha val="40000"/>
                  </a:schemeClr>
                </a:outerShdw>
              </a:effectLst>
            </a:endParaRPr>
          </a:p>
        </p:txBody>
      </p:sp>
      <p:sp>
        <p:nvSpPr>
          <p:cNvPr id="21" name="箭头: 下 20">
            <a:extLst>
              <a:ext uri="{FF2B5EF4-FFF2-40B4-BE49-F238E27FC236}">
                <a16:creationId xmlns:a16="http://schemas.microsoft.com/office/drawing/2014/main" id="{8B8A2BCD-C1D1-440D-BDD6-647390A0295F}"/>
              </a:ext>
            </a:extLst>
          </p:cNvPr>
          <p:cNvSpPr/>
          <p:nvPr/>
        </p:nvSpPr>
        <p:spPr>
          <a:xfrm>
            <a:off x="10135593" y="5000353"/>
            <a:ext cx="213360" cy="4876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 name="箭头: 下 21">
            <a:extLst>
              <a:ext uri="{FF2B5EF4-FFF2-40B4-BE49-F238E27FC236}">
                <a16:creationId xmlns:a16="http://schemas.microsoft.com/office/drawing/2014/main" id="{7B54D93A-B96D-4FDA-A179-09E43F1A8BD4}"/>
              </a:ext>
            </a:extLst>
          </p:cNvPr>
          <p:cNvSpPr/>
          <p:nvPr/>
        </p:nvSpPr>
        <p:spPr>
          <a:xfrm>
            <a:off x="10135593" y="5837345"/>
            <a:ext cx="213360" cy="4876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6" name="箭头: 下 25">
            <a:extLst>
              <a:ext uri="{FF2B5EF4-FFF2-40B4-BE49-F238E27FC236}">
                <a16:creationId xmlns:a16="http://schemas.microsoft.com/office/drawing/2014/main" id="{0241B5A9-7B49-49EB-9314-FE1CDE738FB3}"/>
              </a:ext>
            </a:extLst>
          </p:cNvPr>
          <p:cNvSpPr/>
          <p:nvPr/>
        </p:nvSpPr>
        <p:spPr>
          <a:xfrm rot="2239758" flipV="1">
            <a:off x="11346370" y="5479804"/>
            <a:ext cx="198938" cy="10375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7" name="箭头: 下 26">
            <a:extLst>
              <a:ext uri="{FF2B5EF4-FFF2-40B4-BE49-F238E27FC236}">
                <a16:creationId xmlns:a16="http://schemas.microsoft.com/office/drawing/2014/main" id="{7BE2A0A2-3555-422F-B451-84CF9C90769F}"/>
              </a:ext>
            </a:extLst>
          </p:cNvPr>
          <p:cNvSpPr/>
          <p:nvPr/>
        </p:nvSpPr>
        <p:spPr>
          <a:xfrm rot="18024167" flipV="1">
            <a:off x="11264983" y="4703156"/>
            <a:ext cx="280056" cy="8819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8" name="矩形: 圆角 27">
            <a:extLst>
              <a:ext uri="{FF2B5EF4-FFF2-40B4-BE49-F238E27FC236}">
                <a16:creationId xmlns:a16="http://schemas.microsoft.com/office/drawing/2014/main" id="{06D5AF01-B260-4B03-8D70-53AFD80FBD9E}"/>
              </a:ext>
            </a:extLst>
          </p:cNvPr>
          <p:cNvSpPr/>
          <p:nvPr/>
        </p:nvSpPr>
        <p:spPr>
          <a:xfrm>
            <a:off x="8995366" y="179974"/>
            <a:ext cx="2299918" cy="604520"/>
          </a:xfrm>
          <a:prstGeom prst="roundRect">
            <a:avLst/>
          </a:prstGeom>
          <a:solidFill>
            <a:schemeClr val="accent5">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solidFill>
                  <a:schemeClr val="tx1"/>
                </a:solidFill>
              </a:rPr>
              <a:t>Form: Display</a:t>
            </a:r>
          </a:p>
        </p:txBody>
      </p:sp>
      <p:sp>
        <p:nvSpPr>
          <p:cNvPr id="29" name="矩形: 圆角 28">
            <a:extLst>
              <a:ext uri="{FF2B5EF4-FFF2-40B4-BE49-F238E27FC236}">
                <a16:creationId xmlns:a16="http://schemas.microsoft.com/office/drawing/2014/main" id="{5D963D90-A10A-4202-BCF0-7C63AE9483BF}"/>
              </a:ext>
            </a:extLst>
          </p:cNvPr>
          <p:cNvSpPr/>
          <p:nvPr/>
        </p:nvSpPr>
        <p:spPr>
          <a:xfrm>
            <a:off x="8913352" y="1521953"/>
            <a:ext cx="3086188" cy="447040"/>
          </a:xfrm>
          <a:prstGeom prst="roundRect">
            <a:avLst/>
          </a:prstGeom>
          <a:solidFill>
            <a:schemeClr val="accent5">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solidFill>
                  <a:schemeClr val="tx1"/>
                </a:solidFill>
              </a:rPr>
              <a:t>Shape:  (Same as windshield)</a:t>
            </a:r>
            <a:endParaRPr lang="zh-CN" altLang="en-US" dirty="0">
              <a:solidFill>
                <a:schemeClr val="tx1"/>
              </a:solidFill>
            </a:endParaRPr>
          </a:p>
        </p:txBody>
      </p:sp>
      <p:sp>
        <p:nvSpPr>
          <p:cNvPr id="32" name="左大括号 31">
            <a:extLst>
              <a:ext uri="{FF2B5EF4-FFF2-40B4-BE49-F238E27FC236}">
                <a16:creationId xmlns:a16="http://schemas.microsoft.com/office/drawing/2014/main" id="{0E357A17-DB18-41D1-9814-82F261591613}"/>
              </a:ext>
            </a:extLst>
          </p:cNvPr>
          <p:cNvSpPr/>
          <p:nvPr/>
        </p:nvSpPr>
        <p:spPr>
          <a:xfrm>
            <a:off x="5864675" y="3750372"/>
            <a:ext cx="410798" cy="24512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sp>
        <p:nvSpPr>
          <p:cNvPr id="33" name="矩形: 圆角 32">
            <a:extLst>
              <a:ext uri="{FF2B5EF4-FFF2-40B4-BE49-F238E27FC236}">
                <a16:creationId xmlns:a16="http://schemas.microsoft.com/office/drawing/2014/main" id="{06AF9399-3605-4968-9FEB-32F51C9D44F4}"/>
              </a:ext>
            </a:extLst>
          </p:cNvPr>
          <p:cNvSpPr/>
          <p:nvPr/>
        </p:nvSpPr>
        <p:spPr>
          <a:xfrm>
            <a:off x="8152397" y="5491905"/>
            <a:ext cx="1005183" cy="345440"/>
          </a:xfrm>
          <a:prstGeom prst="round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ln w="0"/>
                <a:solidFill>
                  <a:schemeClr val="tx1"/>
                </a:solidFill>
                <a:effectLst>
                  <a:outerShdw blurRad="38100" dist="19050" dir="2700000" algn="tl" rotWithShape="0">
                    <a:schemeClr val="dk1">
                      <a:alpha val="40000"/>
                    </a:schemeClr>
                  </a:outerShdw>
                </a:effectLst>
              </a:rPr>
              <a:t>TEXTURE</a:t>
            </a:r>
            <a:endParaRPr lang="zh-CN" altLang="en-US" sz="1600" dirty="0">
              <a:ln w="0"/>
              <a:solidFill>
                <a:schemeClr val="tx1"/>
              </a:solidFill>
              <a:effectLst>
                <a:outerShdw blurRad="38100" dist="19050" dir="2700000" algn="tl" rotWithShape="0">
                  <a:schemeClr val="dk1">
                    <a:alpha val="40000"/>
                  </a:schemeClr>
                </a:outerShdw>
              </a:effectLst>
            </a:endParaRPr>
          </a:p>
        </p:txBody>
      </p:sp>
      <p:sp>
        <p:nvSpPr>
          <p:cNvPr id="34" name="矩形: 圆角 33">
            <a:extLst>
              <a:ext uri="{FF2B5EF4-FFF2-40B4-BE49-F238E27FC236}">
                <a16:creationId xmlns:a16="http://schemas.microsoft.com/office/drawing/2014/main" id="{F220514A-281E-4DBC-992D-A40CFACC45A8}"/>
              </a:ext>
            </a:extLst>
          </p:cNvPr>
          <p:cNvSpPr/>
          <p:nvPr/>
        </p:nvSpPr>
        <p:spPr>
          <a:xfrm>
            <a:off x="6339872" y="3618815"/>
            <a:ext cx="1499674" cy="479281"/>
          </a:xfrm>
          <a:prstGeom prst="roundRect">
            <a:avLst/>
          </a:prstGeom>
          <a:solidFill>
            <a:schemeClr val="accent6">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solidFill>
                  <a:schemeClr val="tx1"/>
                </a:solidFill>
              </a:rPr>
              <a:t>Info retrieve</a:t>
            </a:r>
            <a:endParaRPr lang="zh-CN" altLang="en-US" dirty="0">
              <a:solidFill>
                <a:schemeClr val="tx1"/>
              </a:solidFill>
            </a:endParaRPr>
          </a:p>
        </p:txBody>
      </p:sp>
      <p:cxnSp>
        <p:nvCxnSpPr>
          <p:cNvPr id="15" name="直接箭头连接符 14">
            <a:extLst>
              <a:ext uri="{FF2B5EF4-FFF2-40B4-BE49-F238E27FC236}">
                <a16:creationId xmlns:a16="http://schemas.microsoft.com/office/drawing/2014/main" id="{1102EF98-E768-4DBE-86AE-EF53D0407608}"/>
              </a:ext>
            </a:extLst>
          </p:cNvPr>
          <p:cNvCxnSpPr>
            <a:cxnSpLocks/>
          </p:cNvCxnSpPr>
          <p:nvPr/>
        </p:nvCxnSpPr>
        <p:spPr>
          <a:xfrm flipV="1">
            <a:off x="7865487" y="2872135"/>
            <a:ext cx="585418" cy="882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id="{34A86BA3-A269-4042-AB8D-39047CF1C506}"/>
              </a:ext>
            </a:extLst>
          </p:cNvPr>
          <p:cNvSpPr/>
          <p:nvPr/>
        </p:nvSpPr>
        <p:spPr>
          <a:xfrm>
            <a:off x="8480403" y="2372416"/>
            <a:ext cx="2202843" cy="583260"/>
          </a:xfrm>
          <a:prstGeom prst="round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solidFill>
                  <a:schemeClr val="tx1"/>
                </a:solidFill>
              </a:rPr>
              <a:t>Use BMWX5 Sensor to get speed</a:t>
            </a:r>
            <a:endParaRPr lang="zh-CN" altLang="en-US" dirty="0">
              <a:solidFill>
                <a:schemeClr val="tx1"/>
              </a:solidFill>
            </a:endParaRPr>
          </a:p>
        </p:txBody>
      </p:sp>
      <p:cxnSp>
        <p:nvCxnSpPr>
          <p:cNvPr id="39" name="直接箭头连接符 38">
            <a:extLst>
              <a:ext uri="{FF2B5EF4-FFF2-40B4-BE49-F238E27FC236}">
                <a16:creationId xmlns:a16="http://schemas.microsoft.com/office/drawing/2014/main" id="{C72CB5AC-FE7B-4A55-AEBD-03D9D1BB2884}"/>
              </a:ext>
            </a:extLst>
          </p:cNvPr>
          <p:cNvCxnSpPr>
            <a:cxnSpLocks/>
          </p:cNvCxnSpPr>
          <p:nvPr/>
        </p:nvCxnSpPr>
        <p:spPr>
          <a:xfrm flipV="1">
            <a:off x="7848065" y="3525258"/>
            <a:ext cx="963768" cy="509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F2E19B1E-89A6-4EEE-8AAA-B5C614DDF68B}"/>
              </a:ext>
            </a:extLst>
          </p:cNvPr>
          <p:cNvSpPr/>
          <p:nvPr/>
        </p:nvSpPr>
        <p:spPr>
          <a:xfrm>
            <a:off x="8811833" y="3128129"/>
            <a:ext cx="2836705" cy="541247"/>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solidFill>
                  <a:schemeClr val="tx1"/>
                </a:solidFill>
              </a:rPr>
              <a:t>SUMO connection and values obtain</a:t>
            </a:r>
            <a:endParaRPr lang="zh-CN" altLang="en-US" sz="1600" dirty="0">
              <a:solidFill>
                <a:schemeClr val="tx1"/>
              </a:solidFill>
            </a:endParaRPr>
          </a:p>
        </p:txBody>
      </p:sp>
      <p:sp>
        <p:nvSpPr>
          <p:cNvPr id="35" name="矩形: 圆角 34">
            <a:extLst>
              <a:ext uri="{FF2B5EF4-FFF2-40B4-BE49-F238E27FC236}">
                <a16:creationId xmlns:a16="http://schemas.microsoft.com/office/drawing/2014/main" id="{14EDDFAB-70B3-4B78-8752-AD525D974297}"/>
              </a:ext>
            </a:extLst>
          </p:cNvPr>
          <p:cNvSpPr/>
          <p:nvPr/>
        </p:nvSpPr>
        <p:spPr>
          <a:xfrm>
            <a:off x="8795002" y="4035253"/>
            <a:ext cx="3059193" cy="384648"/>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solidFill>
                  <a:schemeClr val="tx1"/>
                </a:solidFill>
              </a:rPr>
              <a:t>Navigation/Decision making</a:t>
            </a:r>
            <a:endParaRPr lang="zh-CN" altLang="en-US" dirty="0">
              <a:solidFill>
                <a:schemeClr val="tx1"/>
              </a:solidFill>
            </a:endParaRPr>
          </a:p>
        </p:txBody>
      </p:sp>
      <p:cxnSp>
        <p:nvCxnSpPr>
          <p:cNvPr id="36" name="直接箭头连接符 35">
            <a:extLst>
              <a:ext uri="{FF2B5EF4-FFF2-40B4-BE49-F238E27FC236}">
                <a16:creationId xmlns:a16="http://schemas.microsoft.com/office/drawing/2014/main" id="{0DC9E5A0-D6B4-4EFB-BE6D-3CF42527CC7F}"/>
              </a:ext>
            </a:extLst>
          </p:cNvPr>
          <p:cNvCxnSpPr>
            <a:cxnSpLocks/>
            <a:endCxn id="35" idx="1"/>
          </p:cNvCxnSpPr>
          <p:nvPr/>
        </p:nvCxnSpPr>
        <p:spPr>
          <a:xfrm>
            <a:off x="7920801" y="4207031"/>
            <a:ext cx="874201" cy="20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矩形: 圆角 37">
            <a:extLst>
              <a:ext uri="{FF2B5EF4-FFF2-40B4-BE49-F238E27FC236}">
                <a16:creationId xmlns:a16="http://schemas.microsoft.com/office/drawing/2014/main" id="{983DEBF5-1653-4C4A-941F-30B97E0F4D55}"/>
              </a:ext>
            </a:extLst>
          </p:cNvPr>
          <p:cNvSpPr/>
          <p:nvPr/>
        </p:nvSpPr>
        <p:spPr>
          <a:xfrm>
            <a:off x="4254555" y="692498"/>
            <a:ext cx="1841444" cy="701040"/>
          </a:xfrm>
          <a:prstGeom prst="roundRect">
            <a:avLst/>
          </a:prstGeom>
          <a:solidFill>
            <a:schemeClr val="accent6">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solidFill>
                  <a:schemeClr val="tx1"/>
                </a:solidFill>
              </a:rPr>
              <a:t>Model creation</a:t>
            </a:r>
            <a:endParaRPr lang="zh-CN" altLang="en-US" dirty="0">
              <a:solidFill>
                <a:schemeClr val="tx1"/>
              </a:solidFill>
            </a:endParaRPr>
          </a:p>
        </p:txBody>
      </p:sp>
      <p:cxnSp>
        <p:nvCxnSpPr>
          <p:cNvPr id="3" name="直接箭头连接符 2">
            <a:extLst>
              <a:ext uri="{FF2B5EF4-FFF2-40B4-BE49-F238E27FC236}">
                <a16:creationId xmlns:a16="http://schemas.microsoft.com/office/drawing/2014/main" id="{75773F23-BBD8-43A6-ACD9-E8F583A06CA1}"/>
              </a:ext>
            </a:extLst>
          </p:cNvPr>
          <p:cNvCxnSpPr>
            <a:cxnSpLocks/>
            <a:stCxn id="38" idx="3"/>
            <a:endCxn id="7" idx="1"/>
          </p:cNvCxnSpPr>
          <p:nvPr/>
        </p:nvCxnSpPr>
        <p:spPr>
          <a:xfrm flipV="1">
            <a:off x="6095999" y="978162"/>
            <a:ext cx="698826" cy="64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F1D68882-FE97-4EAA-B89E-E39C3E8F5C2B}"/>
              </a:ext>
            </a:extLst>
          </p:cNvPr>
          <p:cNvCxnSpPr>
            <a:cxnSpLocks/>
          </p:cNvCxnSpPr>
          <p:nvPr/>
        </p:nvCxnSpPr>
        <p:spPr>
          <a:xfrm flipH="1">
            <a:off x="7856402" y="3012440"/>
            <a:ext cx="624001" cy="932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417C371C-2875-4E0F-96C9-6C1BE5F92A82}"/>
              </a:ext>
            </a:extLst>
          </p:cNvPr>
          <p:cNvCxnSpPr>
            <a:cxnSpLocks/>
          </p:cNvCxnSpPr>
          <p:nvPr/>
        </p:nvCxnSpPr>
        <p:spPr>
          <a:xfrm flipH="1">
            <a:off x="7865487" y="3645291"/>
            <a:ext cx="946346" cy="471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矩形: 圆角 54">
            <a:extLst>
              <a:ext uri="{FF2B5EF4-FFF2-40B4-BE49-F238E27FC236}">
                <a16:creationId xmlns:a16="http://schemas.microsoft.com/office/drawing/2014/main" id="{129A28A0-82EB-4FF1-96DC-C0E2B398F920}"/>
              </a:ext>
            </a:extLst>
          </p:cNvPr>
          <p:cNvSpPr/>
          <p:nvPr/>
        </p:nvSpPr>
        <p:spPr>
          <a:xfrm>
            <a:off x="6274750" y="5879838"/>
            <a:ext cx="1499674" cy="622562"/>
          </a:xfrm>
          <a:prstGeom prst="roundRect">
            <a:avLst/>
          </a:prstGeom>
          <a:solidFill>
            <a:schemeClr val="accent6">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solidFill>
                  <a:schemeClr val="tx1"/>
                </a:solidFill>
              </a:rPr>
              <a:t>Info presentation</a:t>
            </a:r>
            <a:endParaRPr lang="zh-CN" altLang="en-US" dirty="0">
              <a:solidFill>
                <a:schemeClr val="tx1"/>
              </a:solidFill>
            </a:endParaRPr>
          </a:p>
        </p:txBody>
      </p:sp>
      <p:cxnSp>
        <p:nvCxnSpPr>
          <p:cNvPr id="53" name="直接箭头连接符 52">
            <a:extLst>
              <a:ext uri="{FF2B5EF4-FFF2-40B4-BE49-F238E27FC236}">
                <a16:creationId xmlns:a16="http://schemas.microsoft.com/office/drawing/2014/main" id="{59F1A6D2-304C-4D32-ADC5-D7868CD19D0A}"/>
              </a:ext>
            </a:extLst>
          </p:cNvPr>
          <p:cNvCxnSpPr>
            <a:cxnSpLocks/>
            <a:stCxn id="55" idx="3"/>
            <a:endCxn id="33" idx="1"/>
          </p:cNvCxnSpPr>
          <p:nvPr/>
        </p:nvCxnSpPr>
        <p:spPr>
          <a:xfrm flipV="1">
            <a:off x="7774424" y="5664625"/>
            <a:ext cx="377973" cy="526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矩形: 圆角 61">
            <a:extLst>
              <a:ext uri="{FF2B5EF4-FFF2-40B4-BE49-F238E27FC236}">
                <a16:creationId xmlns:a16="http://schemas.microsoft.com/office/drawing/2014/main" id="{2C4C657A-C75A-4EF2-9B96-1CA4977B525B}"/>
              </a:ext>
            </a:extLst>
          </p:cNvPr>
          <p:cNvSpPr/>
          <p:nvPr/>
        </p:nvSpPr>
        <p:spPr>
          <a:xfrm>
            <a:off x="4191162" y="4689999"/>
            <a:ext cx="1656080" cy="701040"/>
          </a:xfrm>
          <a:prstGeom prst="roundRect">
            <a:avLst/>
          </a:prstGeom>
          <a:solidFill>
            <a:schemeClr val="accent6">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solidFill>
                  <a:schemeClr val="tx1"/>
                </a:solidFill>
              </a:rPr>
              <a:t>Information processing</a:t>
            </a:r>
            <a:endParaRPr lang="zh-CN" altLang="en-US" dirty="0">
              <a:solidFill>
                <a:schemeClr val="tx1"/>
              </a:solidFill>
            </a:endParaRPr>
          </a:p>
        </p:txBody>
      </p:sp>
      <p:sp>
        <p:nvSpPr>
          <p:cNvPr id="59" name="矩形 58">
            <a:extLst>
              <a:ext uri="{FF2B5EF4-FFF2-40B4-BE49-F238E27FC236}">
                <a16:creationId xmlns:a16="http://schemas.microsoft.com/office/drawing/2014/main" id="{CABF488A-E344-4791-B89E-1969C8CA0AF0}"/>
              </a:ext>
            </a:extLst>
          </p:cNvPr>
          <p:cNvSpPr/>
          <p:nvPr/>
        </p:nvSpPr>
        <p:spPr>
          <a:xfrm>
            <a:off x="4790257" y="2601800"/>
            <a:ext cx="2148836" cy="505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Webots</a:t>
            </a:r>
            <a:r>
              <a:rPr lang="en-US" altLang="zh-CN" dirty="0">
                <a:solidFill>
                  <a:schemeClr val="tx1"/>
                </a:solidFill>
              </a:rPr>
              <a:t> inner APIs</a:t>
            </a:r>
            <a:endParaRPr lang="zh-CN" altLang="en-US" dirty="0">
              <a:solidFill>
                <a:schemeClr val="tx1"/>
              </a:solidFill>
            </a:endParaRPr>
          </a:p>
        </p:txBody>
      </p:sp>
      <p:sp>
        <p:nvSpPr>
          <p:cNvPr id="2051" name="矩形: 圆角 2050">
            <a:extLst>
              <a:ext uri="{FF2B5EF4-FFF2-40B4-BE49-F238E27FC236}">
                <a16:creationId xmlns:a16="http://schemas.microsoft.com/office/drawing/2014/main" id="{3CF4ED1D-77F5-421F-9778-1E65414C4973}"/>
              </a:ext>
            </a:extLst>
          </p:cNvPr>
          <p:cNvSpPr/>
          <p:nvPr/>
        </p:nvSpPr>
        <p:spPr>
          <a:xfrm>
            <a:off x="2275237" y="4071929"/>
            <a:ext cx="1229797" cy="701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BMW X5</a:t>
            </a:r>
            <a:endParaRPr lang="zh-CN" altLang="en-US" dirty="0"/>
          </a:p>
        </p:txBody>
      </p:sp>
      <p:cxnSp>
        <p:nvCxnSpPr>
          <p:cNvPr id="2055" name="直接箭头连接符 2054">
            <a:extLst>
              <a:ext uri="{FF2B5EF4-FFF2-40B4-BE49-F238E27FC236}">
                <a16:creationId xmlns:a16="http://schemas.microsoft.com/office/drawing/2014/main" id="{81FDB0A2-90B7-4FD4-8107-DCBA06F2257B}"/>
              </a:ext>
            </a:extLst>
          </p:cNvPr>
          <p:cNvCxnSpPr>
            <a:cxnSpLocks/>
          </p:cNvCxnSpPr>
          <p:nvPr/>
        </p:nvCxnSpPr>
        <p:spPr>
          <a:xfrm flipV="1">
            <a:off x="2890136" y="3265393"/>
            <a:ext cx="7442" cy="759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7FE9C7E8-7130-4EB8-95EA-F9F7FC2031B1}"/>
              </a:ext>
            </a:extLst>
          </p:cNvPr>
          <p:cNvSpPr/>
          <p:nvPr/>
        </p:nvSpPr>
        <p:spPr>
          <a:xfrm>
            <a:off x="1054832" y="5368716"/>
            <a:ext cx="656948" cy="282445"/>
          </a:xfrm>
          <a:prstGeom prst="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D3261928-457F-41A6-921E-AA4F18FF0A39}"/>
              </a:ext>
            </a:extLst>
          </p:cNvPr>
          <p:cNvSpPr txBox="1"/>
          <p:nvPr/>
        </p:nvSpPr>
        <p:spPr>
          <a:xfrm>
            <a:off x="1794010" y="5305158"/>
            <a:ext cx="2207136" cy="474863"/>
          </a:xfrm>
          <a:prstGeom prst="rect">
            <a:avLst/>
          </a:prstGeom>
          <a:noFill/>
        </p:spPr>
        <p:txBody>
          <a:bodyPr wrap="square" rtlCol="0">
            <a:spAutoFit/>
          </a:bodyPr>
          <a:lstStyle/>
          <a:p>
            <a:r>
              <a:rPr lang="en-US" altLang="zh-CN" sz="1200" dirty="0"/>
              <a:t>The dark green boxes indicate the work done in sumo</a:t>
            </a:r>
            <a:endParaRPr lang="zh-CN" altLang="en-US" sz="1200" dirty="0"/>
          </a:p>
        </p:txBody>
      </p:sp>
      <p:sp>
        <p:nvSpPr>
          <p:cNvPr id="40" name="矩形 39">
            <a:extLst>
              <a:ext uri="{FF2B5EF4-FFF2-40B4-BE49-F238E27FC236}">
                <a16:creationId xmlns:a16="http://schemas.microsoft.com/office/drawing/2014/main" id="{D7F0F143-D6C0-41DE-8526-C1CAB9A86803}"/>
              </a:ext>
            </a:extLst>
          </p:cNvPr>
          <p:cNvSpPr/>
          <p:nvPr/>
        </p:nvSpPr>
        <p:spPr>
          <a:xfrm>
            <a:off x="1054832" y="5852796"/>
            <a:ext cx="656948" cy="282445"/>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9A5324D3-A1C1-464C-822B-D21C89AD47FB}"/>
              </a:ext>
            </a:extLst>
          </p:cNvPr>
          <p:cNvSpPr txBox="1"/>
          <p:nvPr/>
        </p:nvSpPr>
        <p:spPr>
          <a:xfrm>
            <a:off x="1794010" y="5800457"/>
            <a:ext cx="2207136" cy="474863"/>
          </a:xfrm>
          <a:prstGeom prst="rect">
            <a:avLst/>
          </a:prstGeom>
          <a:noFill/>
        </p:spPr>
        <p:txBody>
          <a:bodyPr wrap="square" rtlCol="0">
            <a:spAutoFit/>
          </a:bodyPr>
          <a:lstStyle/>
          <a:p>
            <a:r>
              <a:rPr lang="en-US" altLang="zh-CN" sz="1200" dirty="0"/>
              <a:t>The yellow boxes indicate the work done in </a:t>
            </a:r>
            <a:r>
              <a:rPr lang="en-US" altLang="zh-CN" sz="1200" dirty="0" err="1"/>
              <a:t>Webots</a:t>
            </a:r>
            <a:endParaRPr lang="zh-CN" altLang="en-US" sz="1200" dirty="0"/>
          </a:p>
        </p:txBody>
      </p:sp>
      <p:sp>
        <p:nvSpPr>
          <p:cNvPr id="43" name="矩形 42">
            <a:extLst>
              <a:ext uri="{FF2B5EF4-FFF2-40B4-BE49-F238E27FC236}">
                <a16:creationId xmlns:a16="http://schemas.microsoft.com/office/drawing/2014/main" id="{33D113FE-35D7-4647-885A-878FCE3E6B52}"/>
              </a:ext>
            </a:extLst>
          </p:cNvPr>
          <p:cNvSpPr/>
          <p:nvPr/>
        </p:nvSpPr>
        <p:spPr>
          <a:xfrm>
            <a:off x="1054832" y="6376721"/>
            <a:ext cx="656948" cy="282445"/>
          </a:xfrm>
          <a:prstGeom prst="rect">
            <a:avLst/>
          </a:prstGeom>
          <a:solidFill>
            <a:schemeClr val="accent1">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00FE83DE-48A6-4D01-AB4E-4F17A4581178}"/>
              </a:ext>
            </a:extLst>
          </p:cNvPr>
          <p:cNvSpPr txBox="1"/>
          <p:nvPr/>
        </p:nvSpPr>
        <p:spPr>
          <a:xfrm>
            <a:off x="1805797" y="6280511"/>
            <a:ext cx="2803255" cy="461665"/>
          </a:xfrm>
          <a:prstGeom prst="rect">
            <a:avLst/>
          </a:prstGeom>
          <a:noFill/>
        </p:spPr>
        <p:txBody>
          <a:bodyPr wrap="square" rtlCol="0">
            <a:spAutoFit/>
          </a:bodyPr>
          <a:lstStyle/>
          <a:p>
            <a:r>
              <a:rPr lang="en-US" altLang="zh-CN" sz="1200" dirty="0"/>
              <a:t>The blue boxes indicate the work done in modeling </a:t>
            </a:r>
            <a:r>
              <a:rPr lang="en-US" altLang="zh-CN" sz="1200" dirty="0" err="1"/>
              <a:t>softwares</a:t>
            </a:r>
            <a:r>
              <a:rPr lang="en-US" altLang="zh-CN" sz="1200" dirty="0"/>
              <a:t> (e.g. </a:t>
            </a:r>
            <a:r>
              <a:rPr lang="en-US" altLang="zh-CN" sz="1200" dirty="0" err="1"/>
              <a:t>Meshlab</a:t>
            </a:r>
            <a:r>
              <a:rPr lang="en-US" altLang="zh-CN" sz="1200" dirty="0"/>
              <a:t>)</a:t>
            </a:r>
            <a:endParaRPr lang="zh-CN" altLang="en-US" sz="1200" dirty="0"/>
          </a:p>
        </p:txBody>
      </p:sp>
    </p:spTree>
    <p:extLst>
      <p:ext uri="{BB962C8B-B14F-4D97-AF65-F5344CB8AC3E}">
        <p14:creationId xmlns:p14="http://schemas.microsoft.com/office/powerpoint/2010/main" val="2124551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A21BAE-CE2D-4902-8C89-F323567D62C3}"/>
              </a:ext>
            </a:extLst>
          </p:cNvPr>
          <p:cNvSpPr>
            <a:spLocks noGrp="1"/>
          </p:cNvSpPr>
          <p:nvPr>
            <p:ph type="title"/>
          </p:nvPr>
        </p:nvSpPr>
        <p:spPr/>
        <p:txBody>
          <a:bodyPr/>
          <a:lstStyle/>
          <a:p>
            <a:r>
              <a:rPr lang="zh-CN" altLang="en-US" b="1" dirty="0"/>
              <a:t>低头显示器（</a:t>
            </a:r>
            <a:r>
              <a:rPr lang="en-US" altLang="zh-CN" b="1" dirty="0"/>
              <a:t>HDD</a:t>
            </a:r>
            <a:r>
              <a:rPr lang="zh-CN" altLang="en-US" b="1" dirty="0"/>
              <a:t>）</a:t>
            </a:r>
          </a:p>
        </p:txBody>
      </p:sp>
      <p:sp>
        <p:nvSpPr>
          <p:cNvPr id="3" name="内容占位符 2">
            <a:extLst>
              <a:ext uri="{FF2B5EF4-FFF2-40B4-BE49-F238E27FC236}">
                <a16:creationId xmlns:a16="http://schemas.microsoft.com/office/drawing/2014/main" id="{A3729C23-92D3-4664-A7D0-9F8EA986F03A}"/>
              </a:ext>
            </a:extLst>
          </p:cNvPr>
          <p:cNvSpPr>
            <a:spLocks noGrp="1"/>
          </p:cNvSpPr>
          <p:nvPr>
            <p:ph idx="1"/>
          </p:nvPr>
        </p:nvSpPr>
        <p:spPr/>
        <p:txBody>
          <a:bodyPr>
            <a:normAutofit/>
          </a:bodyPr>
          <a:lstStyle/>
          <a:p>
            <a:r>
              <a:rPr lang="zh-CN" altLang="en-US" sz="2400" dirty="0"/>
              <a:t>低头显示器</a:t>
            </a:r>
            <a:r>
              <a:rPr lang="en-US" altLang="zh-CN" sz="2400" dirty="0"/>
              <a:t>(Head</a:t>
            </a:r>
            <a:r>
              <a:rPr lang="zh-CN" altLang="en-US" sz="2400" dirty="0"/>
              <a:t> </a:t>
            </a:r>
            <a:r>
              <a:rPr lang="en-US" altLang="zh-CN" sz="2400" dirty="0"/>
              <a:t>Down Display)</a:t>
            </a:r>
            <a:r>
              <a:rPr lang="zh-CN" altLang="en-US" sz="2400" dirty="0"/>
              <a:t>其设计和在汽车上的应用比较成熟，一 般用在</a:t>
            </a:r>
            <a:r>
              <a:rPr lang="zh-CN" altLang="en-US" sz="2400" dirty="0">
                <a:solidFill>
                  <a:srgbClr val="FF0000"/>
                </a:solidFill>
              </a:rPr>
              <a:t>车载</a:t>
            </a:r>
            <a:r>
              <a:rPr lang="en-US" altLang="zh-CN" sz="2400" dirty="0">
                <a:solidFill>
                  <a:srgbClr val="FF0000"/>
                </a:solidFill>
              </a:rPr>
              <a:t>GPS</a:t>
            </a:r>
            <a:r>
              <a:rPr lang="zh-CN" altLang="en-US" sz="2400" dirty="0">
                <a:solidFill>
                  <a:srgbClr val="FF0000"/>
                </a:solidFill>
              </a:rPr>
              <a:t>导航系统</a:t>
            </a:r>
            <a:r>
              <a:rPr lang="zh-CN" altLang="en-US" sz="2400" dirty="0"/>
              <a:t>或</a:t>
            </a:r>
            <a:r>
              <a:rPr lang="zh-CN" altLang="en-US" sz="2400" dirty="0">
                <a:solidFill>
                  <a:srgbClr val="FF0000"/>
                </a:solidFill>
              </a:rPr>
              <a:t>车载多媒体系统</a:t>
            </a:r>
            <a:r>
              <a:rPr lang="zh-CN" altLang="en-US" sz="2400" dirty="0"/>
              <a:t>，显示车况信息的仪表在某种程度 上也属于低头显示器。</a:t>
            </a:r>
          </a:p>
        </p:txBody>
      </p:sp>
      <p:pic>
        <p:nvPicPr>
          <p:cNvPr id="2050" name="Picture 2" descr="汽车UI界面怎么做？来看特斯拉和Apple Carplay等高手的案例！">
            <a:extLst>
              <a:ext uri="{FF2B5EF4-FFF2-40B4-BE49-F238E27FC236}">
                <a16:creationId xmlns:a16="http://schemas.microsoft.com/office/drawing/2014/main" id="{A2588770-473C-41C0-8894-12A72A51E3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4160" y="2814638"/>
            <a:ext cx="5069840" cy="3802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884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B31BF3-4187-4D8B-88B2-B65D2D7812A0}"/>
              </a:ext>
            </a:extLst>
          </p:cNvPr>
          <p:cNvSpPr>
            <a:spLocks noGrp="1"/>
          </p:cNvSpPr>
          <p:nvPr>
            <p:ph type="title"/>
          </p:nvPr>
        </p:nvSpPr>
        <p:spPr/>
        <p:txBody>
          <a:bodyPr/>
          <a:lstStyle/>
          <a:p>
            <a:r>
              <a:rPr lang="zh-CN" altLang="en-US" b="1" dirty="0"/>
              <a:t>抬头显示器</a:t>
            </a:r>
            <a:r>
              <a:rPr lang="en-US" altLang="zh-CN" b="1" dirty="0"/>
              <a:t>(HUD)</a:t>
            </a:r>
            <a:endParaRPr lang="zh-CN" altLang="en-US" b="1" dirty="0"/>
          </a:p>
        </p:txBody>
      </p:sp>
      <p:sp>
        <p:nvSpPr>
          <p:cNvPr id="3" name="内容占位符 2">
            <a:extLst>
              <a:ext uri="{FF2B5EF4-FFF2-40B4-BE49-F238E27FC236}">
                <a16:creationId xmlns:a16="http://schemas.microsoft.com/office/drawing/2014/main" id="{1361FEB0-23D1-4E37-9BE6-E5A666635AE1}"/>
              </a:ext>
            </a:extLst>
          </p:cNvPr>
          <p:cNvSpPr>
            <a:spLocks noGrp="1"/>
          </p:cNvSpPr>
          <p:nvPr>
            <p:ph idx="1"/>
          </p:nvPr>
        </p:nvSpPr>
        <p:spPr/>
        <p:txBody>
          <a:bodyPr>
            <a:normAutofit/>
          </a:bodyPr>
          <a:lstStyle/>
          <a:p>
            <a:r>
              <a:rPr lang="zh-CN" altLang="en-US" sz="2400" b="0" i="0" dirty="0">
                <a:solidFill>
                  <a:srgbClr val="333333"/>
                </a:solidFill>
                <a:effectLst/>
                <a:latin typeface="Helvetica Neue"/>
              </a:rPr>
              <a:t>抬头数字显示仪</a:t>
            </a:r>
            <a:r>
              <a:rPr lang="en-US" altLang="zh-CN" sz="2400" b="0" i="0" dirty="0">
                <a:solidFill>
                  <a:srgbClr val="333333"/>
                </a:solidFill>
                <a:effectLst/>
                <a:latin typeface="Helvetica Neue"/>
              </a:rPr>
              <a:t>(Heads Up Display)</a:t>
            </a:r>
            <a:r>
              <a:rPr lang="zh-CN" altLang="en-US" sz="2400" b="0" i="0" dirty="0">
                <a:solidFill>
                  <a:srgbClr val="333333"/>
                </a:solidFill>
                <a:effectLst/>
                <a:latin typeface="Helvetica Neue"/>
              </a:rPr>
              <a:t>，风窗玻璃仪表显示，又叫平视显示系统，它可以把</a:t>
            </a:r>
            <a:r>
              <a:rPr lang="zh-CN" altLang="en-US" sz="2400" b="0" i="0" dirty="0">
                <a:solidFill>
                  <a:srgbClr val="FF0000"/>
                </a:solidFill>
                <a:effectLst/>
                <a:latin typeface="Helvetica Neue"/>
              </a:rPr>
              <a:t>最重要的信息</a:t>
            </a:r>
            <a:r>
              <a:rPr lang="zh-CN" altLang="en-US" sz="2400" b="0" i="0" dirty="0">
                <a:solidFill>
                  <a:srgbClr val="333333"/>
                </a:solidFill>
                <a:effectLst/>
                <a:latin typeface="Helvetica Neue"/>
              </a:rPr>
              <a:t>，映射在</a:t>
            </a:r>
            <a:r>
              <a:rPr lang="zh-CN" altLang="en-US" sz="2400" b="0" i="0" dirty="0">
                <a:solidFill>
                  <a:srgbClr val="FF0000"/>
                </a:solidFill>
                <a:effectLst/>
                <a:latin typeface="Helvetica Neue"/>
              </a:rPr>
              <a:t>风窗玻璃</a:t>
            </a:r>
            <a:r>
              <a:rPr lang="zh-CN" altLang="en-US" sz="2400" b="0" i="0" dirty="0">
                <a:solidFill>
                  <a:srgbClr val="333333"/>
                </a:solidFill>
                <a:effectLst/>
                <a:latin typeface="Helvetica Neue"/>
              </a:rPr>
              <a:t>上的全息半镜上，使驾驶员不必低头，就能看清重要的信息。</a:t>
            </a:r>
            <a:endParaRPr lang="en-US" altLang="zh-CN" sz="2400" b="0" i="0" dirty="0">
              <a:solidFill>
                <a:srgbClr val="333333"/>
              </a:solidFill>
              <a:effectLst/>
              <a:latin typeface="Helvetica Neue"/>
            </a:endParaRPr>
          </a:p>
          <a:p>
            <a:endParaRPr lang="en-US" altLang="zh-CN" dirty="0">
              <a:solidFill>
                <a:srgbClr val="333333"/>
              </a:solidFill>
              <a:latin typeface="Helvetica Neue"/>
            </a:endParaRPr>
          </a:p>
          <a:p>
            <a:pPr algn="l"/>
            <a:r>
              <a:rPr lang="zh-CN" altLang="en-US" sz="1900" b="0" i="0" dirty="0">
                <a:solidFill>
                  <a:srgbClr val="333333"/>
                </a:solidFill>
                <a:effectLst/>
                <a:latin typeface="Microsoft YaHei" panose="020B0503020204020204" pitchFamily="34" charset="-122"/>
                <a:ea typeface="Microsoft YaHei" panose="020B0503020204020204" pitchFamily="34" charset="-122"/>
              </a:rPr>
              <a:t>优点</a:t>
            </a:r>
          </a:p>
          <a:p>
            <a:pPr algn="l"/>
            <a:r>
              <a:rPr lang="en-US" altLang="zh-CN" sz="1900" b="0" i="0" dirty="0">
                <a:solidFill>
                  <a:srgbClr val="333333"/>
                </a:solidFill>
                <a:effectLst/>
                <a:latin typeface="Helvetica Neue"/>
              </a:rPr>
              <a:t>1.</a:t>
            </a:r>
            <a:r>
              <a:rPr lang="zh-CN" altLang="en-US" sz="1900" b="0" i="0" dirty="0">
                <a:solidFill>
                  <a:srgbClr val="333333"/>
                </a:solidFill>
                <a:effectLst/>
                <a:latin typeface="Helvetica Neue"/>
              </a:rPr>
              <a:t>驾驶员不必低头，就可以看到信息，从而避免分散对前方道路的注意力。</a:t>
            </a:r>
          </a:p>
          <a:p>
            <a:pPr algn="l"/>
            <a:r>
              <a:rPr lang="en-US" altLang="zh-CN" sz="1900" b="0" i="0" dirty="0">
                <a:solidFill>
                  <a:srgbClr val="333333"/>
                </a:solidFill>
                <a:effectLst/>
                <a:latin typeface="Helvetica Neue"/>
              </a:rPr>
              <a:t>2.</a:t>
            </a:r>
            <a:r>
              <a:rPr lang="zh-CN" altLang="en-US" sz="1900" b="0" i="0" dirty="0">
                <a:solidFill>
                  <a:srgbClr val="333333"/>
                </a:solidFill>
                <a:effectLst/>
                <a:latin typeface="Helvetica Neue"/>
              </a:rPr>
              <a:t>驾驶员不必在观察远方的道路和近处的仪表之间调节眼睛，可避免眼睛的疲劳。</a:t>
            </a:r>
          </a:p>
          <a:p>
            <a:pPr algn="l"/>
            <a:r>
              <a:rPr lang="zh-CN" altLang="en-US" sz="1900" b="0" i="0" dirty="0">
                <a:solidFill>
                  <a:srgbClr val="333333"/>
                </a:solidFill>
                <a:effectLst/>
                <a:latin typeface="Microsoft YaHei" panose="020B0503020204020204" pitchFamily="34" charset="-122"/>
                <a:ea typeface="Microsoft YaHei" panose="020B0503020204020204" pitchFamily="34" charset="-122"/>
              </a:rPr>
              <a:t>缺点</a:t>
            </a:r>
          </a:p>
          <a:p>
            <a:pPr algn="l"/>
            <a:r>
              <a:rPr lang="zh-CN" altLang="en-US" sz="1900" b="0" i="0" dirty="0">
                <a:solidFill>
                  <a:srgbClr val="333333"/>
                </a:solidFill>
                <a:effectLst/>
                <a:latin typeface="Helvetica Neue"/>
              </a:rPr>
              <a:t>这种系统成本昂贵，目前只在少数高档车中采用。</a:t>
            </a:r>
            <a:endParaRPr lang="en-US" altLang="zh-CN" sz="1900" b="0" i="0" dirty="0">
              <a:solidFill>
                <a:srgbClr val="333333"/>
              </a:solidFill>
              <a:effectLst/>
              <a:latin typeface="Helvetica Neue"/>
            </a:endParaRPr>
          </a:p>
          <a:p>
            <a:pPr algn="l"/>
            <a:endParaRPr lang="en-US" altLang="zh-CN" sz="1900" dirty="0">
              <a:solidFill>
                <a:srgbClr val="333333"/>
              </a:solidFill>
              <a:latin typeface="Helvetica Neue"/>
            </a:endParaRPr>
          </a:p>
          <a:p>
            <a:pPr algn="l"/>
            <a:r>
              <a:rPr lang="zh-CN" altLang="en-US" sz="1900" b="0" i="0" dirty="0">
                <a:solidFill>
                  <a:srgbClr val="FF0000"/>
                </a:solidFill>
                <a:effectLst/>
                <a:latin typeface="Helvetica Neue"/>
              </a:rPr>
              <a:t>在本次</a:t>
            </a:r>
            <a:r>
              <a:rPr lang="en-US" altLang="zh-CN" sz="1900" b="0" i="0" dirty="0">
                <a:solidFill>
                  <a:srgbClr val="FF0000"/>
                </a:solidFill>
                <a:effectLst/>
                <a:latin typeface="Helvetica Neue"/>
              </a:rPr>
              <a:t>SURF</a:t>
            </a:r>
            <a:r>
              <a:rPr lang="zh-CN" altLang="en-US" sz="1900" b="0" i="0" dirty="0">
                <a:solidFill>
                  <a:srgbClr val="FF0000"/>
                </a:solidFill>
                <a:effectLst/>
                <a:latin typeface="Helvetica Neue"/>
              </a:rPr>
              <a:t>中，最终决定使用</a:t>
            </a:r>
            <a:r>
              <a:rPr lang="zh-CN" altLang="en-US" sz="1900" b="1" dirty="0">
                <a:solidFill>
                  <a:srgbClr val="FF0000"/>
                </a:solidFill>
                <a:latin typeface="Helvetica Neue"/>
              </a:rPr>
              <a:t>抬头显示器</a:t>
            </a:r>
            <a:r>
              <a:rPr lang="en-US" altLang="zh-CN" sz="1900" b="1" dirty="0">
                <a:solidFill>
                  <a:srgbClr val="FF0000"/>
                </a:solidFill>
                <a:latin typeface="Helvetica Neue"/>
              </a:rPr>
              <a:t>(HUD)</a:t>
            </a:r>
            <a:r>
              <a:rPr lang="zh-CN" altLang="en-US" sz="1900" dirty="0">
                <a:solidFill>
                  <a:srgbClr val="FF0000"/>
                </a:solidFill>
                <a:latin typeface="Helvetica Neue"/>
              </a:rPr>
              <a:t>来作为仿真系统的一部分</a:t>
            </a:r>
            <a:endParaRPr lang="zh-CN" altLang="en-US" sz="1900" b="0" i="0" dirty="0">
              <a:solidFill>
                <a:srgbClr val="FF0000"/>
              </a:solidFill>
              <a:effectLst/>
              <a:latin typeface="Helvetica Neue"/>
            </a:endParaRPr>
          </a:p>
          <a:p>
            <a:endParaRPr lang="zh-CN" altLang="en-US" dirty="0"/>
          </a:p>
        </p:txBody>
      </p:sp>
    </p:spTree>
    <p:extLst>
      <p:ext uri="{BB962C8B-B14F-4D97-AF65-F5344CB8AC3E}">
        <p14:creationId xmlns:p14="http://schemas.microsoft.com/office/powerpoint/2010/main" val="1643728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F3963-99DC-43FC-84E8-77AE36CAFAAB}"/>
              </a:ext>
            </a:extLst>
          </p:cNvPr>
          <p:cNvSpPr>
            <a:spLocks noGrp="1"/>
          </p:cNvSpPr>
          <p:nvPr>
            <p:ph type="title"/>
          </p:nvPr>
        </p:nvSpPr>
        <p:spPr>
          <a:xfrm>
            <a:off x="0" y="-142875"/>
            <a:ext cx="10515600" cy="1325563"/>
          </a:xfrm>
        </p:spPr>
        <p:txBody>
          <a:bodyPr/>
          <a:lstStyle/>
          <a:p>
            <a:r>
              <a:rPr lang="zh-CN" altLang="en-US" dirty="0"/>
              <a:t>抬头显示器（</a:t>
            </a:r>
            <a:r>
              <a:rPr lang="en-US" altLang="zh-CN" dirty="0"/>
              <a:t>HUD</a:t>
            </a:r>
            <a:r>
              <a:rPr lang="zh-CN" altLang="en-US" dirty="0"/>
              <a:t>）</a:t>
            </a:r>
          </a:p>
        </p:txBody>
      </p:sp>
      <p:pic>
        <p:nvPicPr>
          <p:cNvPr id="4098" name="Picture 2" descr="hud抬头显示器是什么-有驾">
            <a:extLst>
              <a:ext uri="{FF2B5EF4-FFF2-40B4-BE49-F238E27FC236}">
                <a16:creationId xmlns:a16="http://schemas.microsoft.com/office/drawing/2014/main" id="{BC4EA65E-924A-4F5E-B03E-9AE318970E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5875" y="845646"/>
            <a:ext cx="7437121" cy="297484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汽车UI界面怎么做？来看特斯拉和Apple Carplay等高手的案例！">
            <a:extLst>
              <a:ext uri="{FF2B5EF4-FFF2-40B4-BE49-F238E27FC236}">
                <a16:creationId xmlns:a16="http://schemas.microsoft.com/office/drawing/2014/main" id="{79BE72E1-14A0-400C-B3D1-435CFB318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5371" y="844265"/>
            <a:ext cx="5143500" cy="276891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80444CFC-8F7A-444B-82B7-BA2EF9B995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 y="3878009"/>
            <a:ext cx="3972560" cy="297942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B55036F5-4471-4111-BE6A-3A97D61679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3600" y="3583179"/>
            <a:ext cx="6096000"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222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51BC00-469F-4957-9EE5-70C748F139D8}"/>
              </a:ext>
            </a:extLst>
          </p:cNvPr>
          <p:cNvSpPr>
            <a:spLocks noGrp="1"/>
          </p:cNvSpPr>
          <p:nvPr>
            <p:ph type="title"/>
          </p:nvPr>
        </p:nvSpPr>
        <p:spPr/>
        <p:txBody>
          <a:bodyPr/>
          <a:lstStyle/>
          <a:p>
            <a:r>
              <a:rPr lang="zh-CN" altLang="en-US" b="1" dirty="0"/>
              <a:t>现实车辆</a:t>
            </a:r>
            <a:r>
              <a:rPr lang="en-US" altLang="zh-CN" b="1" dirty="0"/>
              <a:t>HUD</a:t>
            </a:r>
            <a:r>
              <a:rPr lang="zh-CN" altLang="en-US" b="1" dirty="0"/>
              <a:t>原理</a:t>
            </a:r>
          </a:p>
        </p:txBody>
      </p:sp>
      <p:pic>
        <p:nvPicPr>
          <p:cNvPr id="5" name="内容占位符 4">
            <a:extLst>
              <a:ext uri="{FF2B5EF4-FFF2-40B4-BE49-F238E27FC236}">
                <a16:creationId xmlns:a16="http://schemas.microsoft.com/office/drawing/2014/main" id="{D4D8FB7A-B57B-4A4C-94EE-CFD28B889396}"/>
              </a:ext>
            </a:extLst>
          </p:cNvPr>
          <p:cNvPicPr>
            <a:picLocks noGrp="1" noChangeAspect="1"/>
          </p:cNvPicPr>
          <p:nvPr>
            <p:ph idx="1"/>
          </p:nvPr>
        </p:nvPicPr>
        <p:blipFill>
          <a:blip r:embed="rId2"/>
          <a:stretch>
            <a:fillRect/>
          </a:stretch>
        </p:blipFill>
        <p:spPr>
          <a:xfrm>
            <a:off x="656261" y="1690688"/>
            <a:ext cx="5238360" cy="5219740"/>
          </a:xfrm>
        </p:spPr>
      </p:pic>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2E28745-BA5F-4CDA-9BD1-A12CCC214CCF}"/>
                  </a:ext>
                </a:extLst>
              </p14:cNvPr>
              <p14:cNvContentPartPr/>
              <p14:nvPr/>
            </p14:nvContentPartPr>
            <p14:xfrm>
              <a:off x="3345281" y="2685030"/>
              <a:ext cx="99000" cy="573120"/>
            </p14:xfrm>
          </p:contentPart>
        </mc:Choice>
        <mc:Fallback xmlns="">
          <p:pic>
            <p:nvPicPr>
              <p:cNvPr id="6" name="墨迹 5">
                <a:extLst>
                  <a:ext uri="{FF2B5EF4-FFF2-40B4-BE49-F238E27FC236}">
                    <a16:creationId xmlns:a16="http://schemas.microsoft.com/office/drawing/2014/main" id="{72E28745-BA5F-4CDA-9BD1-A12CCC214CCF}"/>
                  </a:ext>
                </a:extLst>
              </p:cNvPr>
              <p:cNvPicPr/>
              <p:nvPr/>
            </p:nvPicPr>
            <p:blipFill>
              <a:blip r:embed="rId4"/>
              <a:stretch>
                <a:fillRect/>
              </a:stretch>
            </p:blipFill>
            <p:spPr>
              <a:xfrm>
                <a:off x="3327641" y="2667030"/>
                <a:ext cx="134640" cy="608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墨迹 6">
                <a:extLst>
                  <a:ext uri="{FF2B5EF4-FFF2-40B4-BE49-F238E27FC236}">
                    <a16:creationId xmlns:a16="http://schemas.microsoft.com/office/drawing/2014/main" id="{DBF74263-53D8-48E7-BF62-0E8963A3ECA2}"/>
                  </a:ext>
                </a:extLst>
              </p14:cNvPr>
              <p14:cNvContentPartPr/>
              <p14:nvPr/>
            </p14:nvContentPartPr>
            <p14:xfrm>
              <a:off x="3275441" y="1766310"/>
              <a:ext cx="5238360" cy="3080880"/>
            </p14:xfrm>
          </p:contentPart>
        </mc:Choice>
        <mc:Fallback xmlns="">
          <p:pic>
            <p:nvPicPr>
              <p:cNvPr id="7" name="墨迹 6">
                <a:extLst>
                  <a:ext uri="{FF2B5EF4-FFF2-40B4-BE49-F238E27FC236}">
                    <a16:creationId xmlns:a16="http://schemas.microsoft.com/office/drawing/2014/main" id="{DBF74263-53D8-48E7-BF62-0E8963A3ECA2}"/>
                  </a:ext>
                </a:extLst>
              </p:cNvPr>
              <p:cNvPicPr/>
              <p:nvPr/>
            </p:nvPicPr>
            <p:blipFill>
              <a:blip r:embed="rId6"/>
              <a:stretch>
                <a:fillRect/>
              </a:stretch>
            </p:blipFill>
            <p:spPr>
              <a:xfrm>
                <a:off x="3257441" y="1748670"/>
                <a:ext cx="5274000" cy="3116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墨迹 2">
                <a:extLst>
                  <a:ext uri="{FF2B5EF4-FFF2-40B4-BE49-F238E27FC236}">
                    <a16:creationId xmlns:a16="http://schemas.microsoft.com/office/drawing/2014/main" id="{F2AAA71D-BCEF-43B5-9352-844C2A40D011}"/>
                  </a:ext>
                </a:extLst>
              </p14:cNvPr>
              <p14:cNvContentPartPr/>
              <p14:nvPr/>
            </p14:nvContentPartPr>
            <p14:xfrm>
              <a:off x="3443921" y="2654070"/>
              <a:ext cx="135000" cy="169200"/>
            </p14:xfrm>
          </p:contentPart>
        </mc:Choice>
        <mc:Fallback xmlns="">
          <p:pic>
            <p:nvPicPr>
              <p:cNvPr id="3" name="墨迹 2">
                <a:extLst>
                  <a:ext uri="{FF2B5EF4-FFF2-40B4-BE49-F238E27FC236}">
                    <a16:creationId xmlns:a16="http://schemas.microsoft.com/office/drawing/2014/main" id="{F2AAA71D-BCEF-43B5-9352-844C2A40D011}"/>
                  </a:ext>
                </a:extLst>
              </p:cNvPr>
              <p:cNvPicPr/>
              <p:nvPr/>
            </p:nvPicPr>
            <p:blipFill>
              <a:blip r:embed="rId8"/>
              <a:stretch>
                <a:fillRect/>
              </a:stretch>
            </p:blipFill>
            <p:spPr>
              <a:xfrm>
                <a:off x="3426281" y="2636430"/>
                <a:ext cx="170640" cy="204840"/>
              </a:xfrm>
              <a:prstGeom prst="rect">
                <a:avLst/>
              </a:prstGeom>
            </p:spPr>
          </p:pic>
        </mc:Fallback>
      </mc:AlternateContent>
      <p:pic>
        <p:nvPicPr>
          <p:cNvPr id="8" name="图片 7">
            <a:extLst>
              <a:ext uri="{FF2B5EF4-FFF2-40B4-BE49-F238E27FC236}">
                <a16:creationId xmlns:a16="http://schemas.microsoft.com/office/drawing/2014/main" id="{33039979-E9B0-424B-952B-D512B8F08C18}"/>
              </a:ext>
            </a:extLst>
          </p:cNvPr>
          <p:cNvPicPr>
            <a:picLocks noChangeAspect="1"/>
          </p:cNvPicPr>
          <p:nvPr/>
        </p:nvPicPr>
        <p:blipFill>
          <a:blip r:embed="rId9"/>
          <a:stretch>
            <a:fillRect/>
          </a:stretch>
        </p:blipFill>
        <p:spPr>
          <a:xfrm>
            <a:off x="6176855" y="2685030"/>
            <a:ext cx="5541105" cy="3184841"/>
          </a:xfrm>
          <a:prstGeom prst="rect">
            <a:avLst/>
          </a:prstGeom>
        </p:spPr>
      </p:pic>
    </p:spTree>
    <p:extLst>
      <p:ext uri="{BB962C8B-B14F-4D97-AF65-F5344CB8AC3E}">
        <p14:creationId xmlns:p14="http://schemas.microsoft.com/office/powerpoint/2010/main" val="38146810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TotalTime>
  <Words>2693</Words>
  <Application>Microsoft Office PowerPoint</Application>
  <PresentationFormat>宽屏</PresentationFormat>
  <Paragraphs>281</Paragraphs>
  <Slides>58</Slides>
  <Notes>0</Notes>
  <HiddenSlides>3</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58</vt:i4>
      </vt:variant>
    </vt:vector>
  </HeadingPairs>
  <TitlesOfParts>
    <vt:vector size="69" baseType="lpstr">
      <vt:lpstr>Helvetica Neue</vt:lpstr>
      <vt:lpstr>Söhne</vt:lpstr>
      <vt:lpstr>等线</vt:lpstr>
      <vt:lpstr>等线 Light</vt:lpstr>
      <vt:lpstr>宋体</vt:lpstr>
      <vt:lpstr>Microsoft YaHei</vt:lpstr>
      <vt:lpstr>Arial</vt:lpstr>
      <vt:lpstr>Courier New</vt:lpstr>
      <vt:lpstr>Segoe UI</vt:lpstr>
      <vt:lpstr>Symbol</vt:lpstr>
      <vt:lpstr>Office 主题​​</vt:lpstr>
      <vt:lpstr>SURF Task3</vt:lpstr>
      <vt:lpstr>Background &amp; Specific task</vt:lpstr>
      <vt:lpstr>驾驶行为感知</vt:lpstr>
      <vt:lpstr>PowerPoint 演示文稿</vt:lpstr>
      <vt:lpstr>车载视觉辅助系统</vt:lpstr>
      <vt:lpstr>低头显示器（HDD）</vt:lpstr>
      <vt:lpstr>抬头显示器(HUD)</vt:lpstr>
      <vt:lpstr>抬头显示器（HUD）</vt:lpstr>
      <vt:lpstr>现实车辆HUD原理</vt:lpstr>
      <vt:lpstr>开发者的建议</vt:lpstr>
      <vt:lpstr>具体步骤</vt:lpstr>
      <vt:lpstr>具体步骤</vt:lpstr>
      <vt:lpstr>纹理的原理</vt:lpstr>
      <vt:lpstr>PowerPoint 演示文稿</vt:lpstr>
      <vt:lpstr>Webots中部分组件(传感器等)图像显示功能</vt:lpstr>
      <vt:lpstr>PowerPoint 演示文稿</vt:lpstr>
      <vt:lpstr>PROTO文件(使用VRML语言编写) </vt:lpstr>
      <vt:lpstr>Webots中宝马模型的部分proto</vt:lpstr>
      <vt:lpstr>Webots中宝马模型的部分proto</vt:lpstr>
      <vt:lpstr>Webots中宝马模型的部分proto</vt:lpstr>
      <vt:lpstr>插入HUD节点</vt:lpstr>
      <vt:lpstr>Controller</vt:lpstr>
      <vt:lpstr>PowerPoint 演示文稿</vt:lpstr>
      <vt:lpstr>PROTO文件中的模型提取</vt:lpstr>
      <vt:lpstr>世界中生成的宝马车外观</vt:lpstr>
      <vt:lpstr>使用Meshlab查看的汽车部分模型组件</vt:lpstr>
      <vt:lpstr>PowerPoint 演示文稿</vt:lpstr>
      <vt:lpstr>PowerPoint 演示文稿</vt:lpstr>
      <vt:lpstr>PowerPoint 演示文稿</vt:lpstr>
      <vt:lpstr>在BmwX5.PROTO文件中更改、添加</vt:lpstr>
      <vt:lpstr>PowerPoint 演示文稿</vt:lpstr>
      <vt:lpstr>更改Transformation参数以完成位置转换</vt:lpstr>
      <vt:lpstr>更改透明度</vt:lpstr>
      <vt:lpstr>处理getDevice()中的无法找到device的问题</vt:lpstr>
      <vt:lpstr>无法获得速度</vt:lpstr>
      <vt:lpstr>Python中完成PIL库使用和纹理生成</vt:lpstr>
      <vt:lpstr>PowerPoint 演示文稿</vt:lpstr>
      <vt:lpstr>显示系统制作</vt:lpstr>
      <vt:lpstr>Transparency</vt:lpstr>
      <vt:lpstr>Rotation</vt:lpstr>
      <vt:lpstr>Maintainer’s Advice</vt:lpstr>
      <vt:lpstr>PowerPoint 演示文稿</vt:lpstr>
      <vt:lpstr>PROTO代码</vt:lpstr>
      <vt:lpstr>信息更新系统</vt:lpstr>
      <vt:lpstr>PowerPoint 演示文稿</vt:lpstr>
      <vt:lpstr>动态箭头（使用PIL or Pygame库）</vt:lpstr>
      <vt:lpstr>PowerPoint 演示文稿</vt:lpstr>
      <vt:lpstr>透明度问题</vt:lpstr>
      <vt:lpstr>处理字体显示不清晰的问题(背景，环境)</vt:lpstr>
      <vt:lpstr>处理字体显示不清晰的问题(文字本身)</vt:lpstr>
      <vt:lpstr>字体与颜色最终选择</vt:lpstr>
      <vt:lpstr>分辨率(低)</vt:lpstr>
      <vt:lpstr>限速</vt:lpstr>
      <vt:lpstr>可行方法</vt:lpstr>
      <vt:lpstr>可行方法</vt:lpstr>
      <vt:lpstr>最终结果</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SURF Task3</dc:title>
  <dc:creator>Tian BX</dc:creator>
  <cp:lastModifiedBy>Tian BX</cp:lastModifiedBy>
  <cp:revision>29</cp:revision>
  <dcterms:created xsi:type="dcterms:W3CDTF">2023-09-17T04:51:16Z</dcterms:created>
  <dcterms:modified xsi:type="dcterms:W3CDTF">2024-01-18T18:52:50Z</dcterms:modified>
</cp:coreProperties>
</file>